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480" r:id="rId3"/>
    <p:sldId id="539" r:id="rId4"/>
    <p:sldId id="553" r:id="rId5"/>
    <p:sldId id="555" r:id="rId6"/>
    <p:sldId id="537" r:id="rId7"/>
    <p:sldId id="559" r:id="rId8"/>
    <p:sldId id="556" r:id="rId9"/>
    <p:sldId id="560" r:id="rId10"/>
    <p:sldId id="493" r:id="rId11"/>
    <p:sldId id="494" r:id="rId12"/>
    <p:sldId id="546" r:id="rId13"/>
    <p:sldId id="548" r:id="rId14"/>
    <p:sldId id="558" r:id="rId15"/>
    <p:sldId id="550" r:id="rId16"/>
  </p:sldIdLst>
  <p:sldSz cx="9180513" cy="6985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61863" algn="l" rtl="0" fontAlgn="base">
      <a:spcBef>
        <a:spcPct val="0"/>
      </a:spcBef>
      <a:spcAft>
        <a:spcPct val="0"/>
      </a:spcAft>
      <a:defRPr kern="1200">
        <a:solidFill>
          <a:schemeClr val="tx1"/>
        </a:solidFill>
        <a:latin typeface="Arial" charset="0"/>
        <a:ea typeface="+mn-ea"/>
        <a:cs typeface="+mn-cs"/>
      </a:defRPr>
    </a:lvl2pPr>
    <a:lvl3pPr marL="923727" algn="l" rtl="0" fontAlgn="base">
      <a:spcBef>
        <a:spcPct val="0"/>
      </a:spcBef>
      <a:spcAft>
        <a:spcPct val="0"/>
      </a:spcAft>
      <a:defRPr kern="1200">
        <a:solidFill>
          <a:schemeClr val="tx1"/>
        </a:solidFill>
        <a:latin typeface="Arial" charset="0"/>
        <a:ea typeface="+mn-ea"/>
        <a:cs typeface="+mn-cs"/>
      </a:defRPr>
    </a:lvl3pPr>
    <a:lvl4pPr marL="1385590" algn="l" rtl="0" fontAlgn="base">
      <a:spcBef>
        <a:spcPct val="0"/>
      </a:spcBef>
      <a:spcAft>
        <a:spcPct val="0"/>
      </a:spcAft>
      <a:defRPr kern="1200">
        <a:solidFill>
          <a:schemeClr val="tx1"/>
        </a:solidFill>
        <a:latin typeface="Arial" charset="0"/>
        <a:ea typeface="+mn-ea"/>
        <a:cs typeface="+mn-cs"/>
      </a:defRPr>
    </a:lvl4pPr>
    <a:lvl5pPr marL="1847454" algn="l" rtl="0" fontAlgn="base">
      <a:spcBef>
        <a:spcPct val="0"/>
      </a:spcBef>
      <a:spcAft>
        <a:spcPct val="0"/>
      </a:spcAft>
      <a:defRPr kern="1200">
        <a:solidFill>
          <a:schemeClr val="tx1"/>
        </a:solidFill>
        <a:latin typeface="Arial" charset="0"/>
        <a:ea typeface="+mn-ea"/>
        <a:cs typeface="+mn-cs"/>
      </a:defRPr>
    </a:lvl5pPr>
    <a:lvl6pPr marL="2309317" algn="l" defTabSz="923727" rtl="0" eaLnBrk="1" latinLnBrk="0" hangingPunct="1">
      <a:defRPr kern="1200">
        <a:solidFill>
          <a:schemeClr val="tx1"/>
        </a:solidFill>
        <a:latin typeface="Arial" charset="0"/>
        <a:ea typeface="+mn-ea"/>
        <a:cs typeface="+mn-cs"/>
      </a:defRPr>
    </a:lvl6pPr>
    <a:lvl7pPr marL="2771181" algn="l" defTabSz="923727" rtl="0" eaLnBrk="1" latinLnBrk="0" hangingPunct="1">
      <a:defRPr kern="1200">
        <a:solidFill>
          <a:schemeClr val="tx1"/>
        </a:solidFill>
        <a:latin typeface="Arial" charset="0"/>
        <a:ea typeface="+mn-ea"/>
        <a:cs typeface="+mn-cs"/>
      </a:defRPr>
    </a:lvl7pPr>
    <a:lvl8pPr marL="3233044" algn="l" defTabSz="923727" rtl="0" eaLnBrk="1" latinLnBrk="0" hangingPunct="1">
      <a:defRPr kern="1200">
        <a:solidFill>
          <a:schemeClr val="tx1"/>
        </a:solidFill>
        <a:latin typeface="Arial" charset="0"/>
        <a:ea typeface="+mn-ea"/>
        <a:cs typeface="+mn-cs"/>
      </a:defRPr>
    </a:lvl8pPr>
    <a:lvl9pPr marL="3694908" algn="l" defTabSz="923727"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E"/>
    <a:srgbClr val="768692"/>
    <a:srgbClr val="B2B2B2"/>
    <a:srgbClr val="003087"/>
    <a:srgbClr val="969696"/>
    <a:srgbClr val="C00000"/>
    <a:srgbClr val="009900"/>
    <a:srgbClr val="00B050"/>
    <a:srgbClr val="FF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057" autoAdjust="0"/>
  </p:normalViewPr>
  <p:slideViewPr>
    <p:cSldViewPr>
      <p:cViewPr varScale="1">
        <p:scale>
          <a:sx n="108" d="100"/>
          <a:sy n="108" d="100"/>
        </p:scale>
        <p:origin x="-1860" y="-84"/>
      </p:cViewPr>
      <p:guideLst>
        <p:guide orient="horz" pos="2200"/>
        <p:guide pos="2892"/>
      </p:guideLst>
    </p:cSldViewPr>
  </p:slideViewPr>
  <p:outlineViewPr>
    <p:cViewPr>
      <p:scale>
        <a:sx n="33" d="100"/>
        <a:sy n="33" d="100"/>
      </p:scale>
      <p:origin x="0" y="2412"/>
    </p:cViewPr>
  </p:outlineViewPr>
  <p:notesTextViewPr>
    <p:cViewPr>
      <p:scale>
        <a:sx n="1" d="1"/>
        <a:sy n="1" d="1"/>
      </p:scale>
      <p:origin x="0" y="0"/>
    </p:cViewPr>
  </p:notesTextViewPr>
  <p:sorterViewPr>
    <p:cViewPr>
      <p:scale>
        <a:sx n="170" d="100"/>
        <a:sy n="170" d="100"/>
      </p:scale>
      <p:origin x="0" y="3042"/>
    </p:cViewPr>
  </p:sorterViewPr>
  <p:notesViewPr>
    <p:cSldViewPr>
      <p:cViewPr varScale="1">
        <p:scale>
          <a:sx n="61" d="100"/>
          <a:sy n="61" d="100"/>
        </p:scale>
        <p:origin x="-3307" y="-101"/>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66275234319927"/>
          <c:y val="3.4157916348207161E-2"/>
          <c:w val="0.78987941816027341"/>
          <c:h val="0.71843326400908925"/>
        </c:manualLayout>
      </c:layout>
      <c:barChart>
        <c:barDir val="col"/>
        <c:grouping val="clustered"/>
        <c:varyColors val="0"/>
        <c:ser>
          <c:idx val="0"/>
          <c:order val="0"/>
          <c:tx>
            <c:strRef>
              <c:f>Data!$B$7</c:f>
              <c:strCache>
                <c:ptCount val="1"/>
                <c:pt idx="0">
                  <c:v>Suspected  Suicides</c:v>
                </c:pt>
              </c:strCache>
            </c:strRef>
          </c:tx>
          <c:invertIfNegative val="0"/>
          <c:cat>
            <c:numRef>
              <c:f>Data!$P$6:$AB$6</c:f>
              <c:numCache>
                <c:formatCode>mmm\ \-\ yy</c:formatCode>
                <c:ptCount val="13"/>
                <c:pt idx="0">
                  <c:v>42856</c:v>
                </c:pt>
                <c:pt idx="1">
                  <c:v>42887</c:v>
                </c:pt>
                <c:pt idx="2">
                  <c:v>42917</c:v>
                </c:pt>
                <c:pt idx="3">
                  <c:v>42948</c:v>
                </c:pt>
                <c:pt idx="4">
                  <c:v>42979</c:v>
                </c:pt>
                <c:pt idx="5">
                  <c:v>43009</c:v>
                </c:pt>
                <c:pt idx="6">
                  <c:v>43040</c:v>
                </c:pt>
                <c:pt idx="7">
                  <c:v>43070</c:v>
                </c:pt>
                <c:pt idx="8">
                  <c:v>43101</c:v>
                </c:pt>
                <c:pt idx="9">
                  <c:v>43132</c:v>
                </c:pt>
                <c:pt idx="10">
                  <c:v>43160</c:v>
                </c:pt>
                <c:pt idx="11">
                  <c:v>43191</c:v>
                </c:pt>
                <c:pt idx="12">
                  <c:v>43221</c:v>
                </c:pt>
              </c:numCache>
            </c:numRef>
          </c:cat>
          <c:val>
            <c:numRef>
              <c:f>Data!$P$7:$AB$7</c:f>
              <c:numCache>
                <c:formatCode>General</c:formatCode>
                <c:ptCount val="13"/>
                <c:pt idx="0">
                  <c:v>2</c:v>
                </c:pt>
                <c:pt idx="1">
                  <c:v>1</c:v>
                </c:pt>
                <c:pt idx="2">
                  <c:v>0</c:v>
                </c:pt>
                <c:pt idx="3">
                  <c:v>1</c:v>
                </c:pt>
                <c:pt idx="4">
                  <c:v>1</c:v>
                </c:pt>
                <c:pt idx="5">
                  <c:v>0</c:v>
                </c:pt>
                <c:pt idx="6">
                  <c:v>2</c:v>
                </c:pt>
                <c:pt idx="7">
                  <c:v>0</c:v>
                </c:pt>
                <c:pt idx="8">
                  <c:v>1</c:v>
                </c:pt>
                <c:pt idx="9">
                  <c:v>3</c:v>
                </c:pt>
                <c:pt idx="10">
                  <c:v>1</c:v>
                </c:pt>
                <c:pt idx="11">
                  <c:v>3</c:v>
                </c:pt>
                <c:pt idx="12">
                  <c:v>1</c:v>
                </c:pt>
              </c:numCache>
            </c:numRef>
          </c:val>
          <c:extLst xmlns:c16r2="http://schemas.microsoft.com/office/drawing/2015/06/chart">
            <c:ext xmlns:c16="http://schemas.microsoft.com/office/drawing/2014/chart" uri="{C3380CC4-5D6E-409C-BE32-E72D297353CC}">
              <c16:uniqueId val="{00000000-B5F1-48E4-977D-B74B9458285C}"/>
            </c:ext>
          </c:extLst>
        </c:ser>
        <c:ser>
          <c:idx val="1"/>
          <c:order val="1"/>
          <c:tx>
            <c:strRef>
              <c:f>Data!$B$8</c:f>
              <c:strCache>
                <c:ptCount val="1"/>
                <c:pt idx="0">
                  <c:v>Serious incidents Other</c:v>
                </c:pt>
              </c:strCache>
            </c:strRef>
          </c:tx>
          <c:invertIfNegative val="0"/>
          <c:cat>
            <c:numRef>
              <c:f>Data!$P$6:$AB$6</c:f>
              <c:numCache>
                <c:formatCode>mmm\ \-\ yy</c:formatCode>
                <c:ptCount val="13"/>
                <c:pt idx="0">
                  <c:v>42856</c:v>
                </c:pt>
                <c:pt idx="1">
                  <c:v>42887</c:v>
                </c:pt>
                <c:pt idx="2">
                  <c:v>42917</c:v>
                </c:pt>
                <c:pt idx="3">
                  <c:v>42948</c:v>
                </c:pt>
                <c:pt idx="4">
                  <c:v>42979</c:v>
                </c:pt>
                <c:pt idx="5">
                  <c:v>43009</c:v>
                </c:pt>
                <c:pt idx="6">
                  <c:v>43040</c:v>
                </c:pt>
                <c:pt idx="7">
                  <c:v>43070</c:v>
                </c:pt>
                <c:pt idx="8">
                  <c:v>43101</c:v>
                </c:pt>
                <c:pt idx="9">
                  <c:v>43132</c:v>
                </c:pt>
                <c:pt idx="10">
                  <c:v>43160</c:v>
                </c:pt>
                <c:pt idx="11">
                  <c:v>43191</c:v>
                </c:pt>
                <c:pt idx="12">
                  <c:v>43221</c:v>
                </c:pt>
              </c:numCache>
            </c:numRef>
          </c:cat>
          <c:val>
            <c:numRef>
              <c:f>Data!$P$8:$AB$8</c:f>
              <c:numCache>
                <c:formatCode>General</c:formatCode>
                <c:ptCount val="13"/>
                <c:pt idx="0">
                  <c:v>1</c:v>
                </c:pt>
                <c:pt idx="1">
                  <c:v>0</c:v>
                </c:pt>
                <c:pt idx="2">
                  <c:v>0</c:v>
                </c:pt>
                <c:pt idx="3">
                  <c:v>1</c:v>
                </c:pt>
                <c:pt idx="4">
                  <c:v>5</c:v>
                </c:pt>
                <c:pt idx="5">
                  <c:v>1</c:v>
                </c:pt>
                <c:pt idx="6">
                  <c:v>1</c:v>
                </c:pt>
                <c:pt idx="7">
                  <c:v>0</c:v>
                </c:pt>
                <c:pt idx="8">
                  <c:v>1</c:v>
                </c:pt>
                <c:pt idx="9">
                  <c:v>1</c:v>
                </c:pt>
                <c:pt idx="10">
                  <c:v>1</c:v>
                </c:pt>
                <c:pt idx="11">
                  <c:v>1</c:v>
                </c:pt>
                <c:pt idx="12">
                  <c:v>7</c:v>
                </c:pt>
              </c:numCache>
            </c:numRef>
          </c:val>
          <c:extLst xmlns:c16r2="http://schemas.microsoft.com/office/drawing/2015/06/chart">
            <c:ext xmlns:c16="http://schemas.microsoft.com/office/drawing/2014/chart" uri="{C3380CC4-5D6E-409C-BE32-E72D297353CC}">
              <c16:uniqueId val="{00000001-B5F1-48E4-977D-B74B9458285C}"/>
            </c:ext>
          </c:extLst>
        </c:ser>
        <c:dLbls>
          <c:showLegendKey val="0"/>
          <c:showVal val="0"/>
          <c:showCatName val="0"/>
          <c:showSerName val="0"/>
          <c:showPercent val="0"/>
          <c:showBubbleSize val="0"/>
        </c:dLbls>
        <c:gapWidth val="150"/>
        <c:axId val="181226112"/>
        <c:axId val="181244288"/>
      </c:barChart>
      <c:dateAx>
        <c:axId val="181226112"/>
        <c:scaling>
          <c:orientation val="minMax"/>
        </c:scaling>
        <c:delete val="0"/>
        <c:axPos val="b"/>
        <c:numFmt formatCode="mmm\ \-\ yy" sourceLinked="1"/>
        <c:majorTickMark val="none"/>
        <c:minorTickMark val="none"/>
        <c:tickLblPos val="nextTo"/>
        <c:crossAx val="181244288"/>
        <c:crosses val="autoZero"/>
        <c:auto val="1"/>
        <c:lblOffset val="100"/>
        <c:baseTimeUnit val="months"/>
      </c:dateAx>
      <c:valAx>
        <c:axId val="181244288"/>
        <c:scaling>
          <c:orientation val="minMax"/>
        </c:scaling>
        <c:delete val="0"/>
        <c:axPos val="l"/>
        <c:majorGridlines/>
        <c:numFmt formatCode="General" sourceLinked="1"/>
        <c:majorTickMark val="none"/>
        <c:minorTickMark val="none"/>
        <c:tickLblPos val="nextTo"/>
        <c:crossAx val="18122611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81942336874086E-2"/>
          <c:y val="7.2837676848137939E-2"/>
          <c:w val="0.8782698227536373"/>
          <c:h val="0.80911778597057638"/>
        </c:manualLayout>
      </c:layout>
      <c:lineChart>
        <c:grouping val="standard"/>
        <c:varyColors val="0"/>
        <c:ser>
          <c:idx val="0"/>
          <c:order val="0"/>
          <c:tx>
            <c:strRef>
              <c:f>Exceptions!$G$44</c:f>
              <c:strCache>
                <c:ptCount val="1"/>
                <c:pt idx="0">
                  <c:v>Fire</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Exceptions!$G$59:$G$70</c:f>
              <c:numCache>
                <c:formatCode>0.0%</c:formatCode>
                <c:ptCount val="12"/>
                <c:pt idx="0">
                  <c:v>0.84221699999999999</c:v>
                </c:pt>
                <c:pt idx="1">
                  <c:v>0.89785599999999999</c:v>
                </c:pt>
                <c:pt idx="2">
                  <c:v>0.87954500000000002</c:v>
                </c:pt>
                <c:pt idx="3">
                  <c:v>0.88383599999999996</c:v>
                </c:pt>
                <c:pt idx="4">
                  <c:v>0.90066999999999997</c:v>
                </c:pt>
                <c:pt idx="5">
                  <c:v>0.87920699999999996</c:v>
                </c:pt>
                <c:pt idx="6">
                  <c:v>0.89959999999999996</c:v>
                </c:pt>
                <c:pt idx="7">
                  <c:v>0.90479699999999996</c:v>
                </c:pt>
                <c:pt idx="8">
                  <c:v>0.91224300000000003</c:v>
                </c:pt>
                <c:pt idx="9" formatCode="0.00%">
                  <c:v>0.9</c:v>
                </c:pt>
                <c:pt idx="10">
                  <c:v>0.89201710620099783</c:v>
                </c:pt>
                <c:pt idx="11">
                  <c:v>0.89196872778962333</c:v>
                </c:pt>
              </c:numCache>
            </c:numRef>
          </c:val>
          <c:smooth val="0"/>
          <c:extLst xmlns:c16r2="http://schemas.microsoft.com/office/drawing/2015/06/chart">
            <c:ext xmlns:c16="http://schemas.microsoft.com/office/drawing/2014/chart" uri="{C3380CC4-5D6E-409C-BE32-E72D297353CC}">
              <c16:uniqueId val="{00000001-0858-4E04-A6D3-52FDE432C1F5}"/>
            </c:ext>
          </c:extLst>
        </c:ser>
        <c:ser>
          <c:idx val="1"/>
          <c:order val="1"/>
          <c:tx>
            <c:strRef>
              <c:f>Exceptions!$H$44</c:f>
              <c:strCache>
                <c:ptCount val="1"/>
                <c:pt idx="0">
                  <c:v>Target</c:v>
                </c:pt>
              </c:strCache>
            </c:strRef>
          </c:tx>
          <c:spPr>
            <a:ln w="25400">
              <a:solidFill>
                <a:srgbClr val="FF0000"/>
              </a:solidFill>
              <a:prstDash val="solid"/>
            </a:ln>
          </c:spPr>
          <c:marker>
            <c:symbol val="none"/>
          </c:marker>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Exceptions!$H$59:$H$70</c:f>
              <c:numCache>
                <c:formatCode>0%</c:formatCode>
                <c:ptCount val="12"/>
                <c:pt idx="0">
                  <c:v>0.8</c:v>
                </c:pt>
                <c:pt idx="1">
                  <c:v>0.8</c:v>
                </c:pt>
                <c:pt idx="2">
                  <c:v>0.8</c:v>
                </c:pt>
                <c:pt idx="3">
                  <c:v>0.8</c:v>
                </c:pt>
                <c:pt idx="4">
                  <c:v>0.8</c:v>
                </c:pt>
                <c:pt idx="5">
                  <c:v>0.8</c:v>
                </c:pt>
                <c:pt idx="6">
                  <c:v>0.8</c:v>
                </c:pt>
                <c:pt idx="7">
                  <c:v>0.8</c:v>
                </c:pt>
                <c:pt idx="8">
                  <c:v>0.8</c:v>
                </c:pt>
                <c:pt idx="9">
                  <c:v>0.8</c:v>
                </c:pt>
                <c:pt idx="10">
                  <c:v>0.95</c:v>
                </c:pt>
                <c:pt idx="11">
                  <c:v>0.95</c:v>
                </c:pt>
              </c:numCache>
            </c:numRef>
          </c:val>
          <c:smooth val="0"/>
          <c:extLst xmlns:c16r2="http://schemas.microsoft.com/office/drawing/2015/06/chart">
            <c:ext xmlns:c16="http://schemas.microsoft.com/office/drawing/2014/chart" uri="{C3380CC4-5D6E-409C-BE32-E72D297353CC}">
              <c16:uniqueId val="{00000002-0858-4E04-A6D3-52FDE432C1F5}"/>
            </c:ext>
          </c:extLst>
        </c:ser>
        <c:dLbls>
          <c:showLegendKey val="0"/>
          <c:showVal val="0"/>
          <c:showCatName val="0"/>
          <c:showSerName val="0"/>
          <c:showPercent val="0"/>
          <c:showBubbleSize val="0"/>
        </c:dLbls>
        <c:marker val="1"/>
        <c:smooth val="0"/>
        <c:axId val="180799744"/>
        <c:axId val="182075392"/>
      </c:lineChart>
      <c:dateAx>
        <c:axId val="180799744"/>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a:pPr>
            <a:endParaRPr lang="en-US"/>
          </a:p>
        </c:txPr>
        <c:crossAx val="182075392"/>
        <c:crosses val="autoZero"/>
        <c:auto val="1"/>
        <c:lblOffset val="100"/>
        <c:baseTimeUnit val="months"/>
        <c:majorUnit val="1"/>
        <c:majorTimeUnit val="months"/>
        <c:minorUnit val="1"/>
        <c:minorTimeUnit val="months"/>
      </c:dateAx>
      <c:valAx>
        <c:axId val="182075392"/>
        <c:scaling>
          <c:orientation val="minMax"/>
          <c:max val="1"/>
          <c:min val="0.75000000000000011"/>
        </c:scaling>
        <c:delete val="0"/>
        <c:axPos val="l"/>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180799744"/>
        <c:crosses val="autoZero"/>
        <c:crossBetween val="between"/>
        <c:majorUnit val="5.000000000000001E-2"/>
        <c:minorUnit val="2.0000000000000004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81942336874086E-2"/>
          <c:y val="0.1910112359550562"/>
          <c:w val="0.8782698227536373"/>
          <c:h val="0.69094410647191928"/>
        </c:manualLayout>
      </c:layout>
      <c:lineChart>
        <c:grouping val="standard"/>
        <c:varyColors val="0"/>
        <c:ser>
          <c:idx val="0"/>
          <c:order val="0"/>
          <c:tx>
            <c:strRef>
              <c:f>Exceptions!$L$44</c:f>
              <c:strCache>
                <c:ptCount val="1"/>
                <c:pt idx="0">
                  <c:v>IP</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Exceptions!$L$59:$L$70</c:f>
              <c:numCache>
                <c:formatCode>0.0%</c:formatCode>
                <c:ptCount val="12"/>
                <c:pt idx="0">
                  <c:v>0.77373800000000004</c:v>
                </c:pt>
                <c:pt idx="1">
                  <c:v>0.84912299999999996</c:v>
                </c:pt>
                <c:pt idx="2">
                  <c:v>0.84242399999999995</c:v>
                </c:pt>
                <c:pt idx="3">
                  <c:v>0.82804699999999998</c:v>
                </c:pt>
                <c:pt idx="4">
                  <c:v>0.88332699999999997</c:v>
                </c:pt>
                <c:pt idx="5">
                  <c:v>0.830322</c:v>
                </c:pt>
                <c:pt idx="6">
                  <c:v>0.88759500000000002</c:v>
                </c:pt>
                <c:pt idx="7">
                  <c:v>0.890625</c:v>
                </c:pt>
                <c:pt idx="8">
                  <c:v>0.88696299999999995</c:v>
                </c:pt>
                <c:pt idx="9" formatCode="0.00%">
                  <c:v>0.88224599999999997</c:v>
                </c:pt>
                <c:pt idx="10">
                  <c:v>0.86315039201710619</c:v>
                </c:pt>
                <c:pt idx="11">
                  <c:v>0.8649609097370291</c:v>
                </c:pt>
              </c:numCache>
            </c:numRef>
          </c:val>
          <c:smooth val="0"/>
          <c:extLst xmlns:c16r2="http://schemas.microsoft.com/office/drawing/2015/06/chart">
            <c:ext xmlns:c16="http://schemas.microsoft.com/office/drawing/2014/chart" uri="{C3380CC4-5D6E-409C-BE32-E72D297353CC}">
              <c16:uniqueId val="{00000001-3043-4C4B-9654-A2F5A3723B3C}"/>
            </c:ext>
          </c:extLst>
        </c:ser>
        <c:ser>
          <c:idx val="1"/>
          <c:order val="1"/>
          <c:tx>
            <c:strRef>
              <c:f>Exceptions!$M$44</c:f>
              <c:strCache>
                <c:ptCount val="1"/>
                <c:pt idx="0">
                  <c:v>Target</c:v>
                </c:pt>
              </c:strCache>
            </c:strRef>
          </c:tx>
          <c:spPr>
            <a:ln w="25400">
              <a:solidFill>
                <a:srgbClr val="FF0000"/>
              </a:solidFill>
              <a:prstDash val="solid"/>
            </a:ln>
          </c:spPr>
          <c:marker>
            <c:symbol val="none"/>
          </c:marker>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Exceptions!$M$59:$M$70</c:f>
              <c:numCache>
                <c:formatCode>0%</c:formatCode>
                <c:ptCount val="12"/>
                <c:pt idx="0">
                  <c:v>0.8</c:v>
                </c:pt>
                <c:pt idx="1">
                  <c:v>0.8</c:v>
                </c:pt>
                <c:pt idx="2">
                  <c:v>0.8</c:v>
                </c:pt>
                <c:pt idx="3">
                  <c:v>0.8</c:v>
                </c:pt>
                <c:pt idx="4">
                  <c:v>0.8</c:v>
                </c:pt>
                <c:pt idx="5">
                  <c:v>0.8</c:v>
                </c:pt>
                <c:pt idx="6">
                  <c:v>0.8</c:v>
                </c:pt>
                <c:pt idx="7">
                  <c:v>0.8</c:v>
                </c:pt>
                <c:pt idx="8">
                  <c:v>0.8</c:v>
                </c:pt>
                <c:pt idx="9">
                  <c:v>0.8</c:v>
                </c:pt>
                <c:pt idx="10">
                  <c:v>0.8</c:v>
                </c:pt>
                <c:pt idx="11">
                  <c:v>0.8</c:v>
                </c:pt>
              </c:numCache>
            </c:numRef>
          </c:val>
          <c:smooth val="0"/>
          <c:extLst xmlns:c16r2="http://schemas.microsoft.com/office/drawing/2015/06/chart">
            <c:ext xmlns:c16="http://schemas.microsoft.com/office/drawing/2014/chart" uri="{C3380CC4-5D6E-409C-BE32-E72D297353CC}">
              <c16:uniqueId val="{00000002-3043-4C4B-9654-A2F5A3723B3C}"/>
            </c:ext>
          </c:extLst>
        </c:ser>
        <c:dLbls>
          <c:showLegendKey val="0"/>
          <c:showVal val="0"/>
          <c:showCatName val="0"/>
          <c:showSerName val="0"/>
          <c:showPercent val="0"/>
          <c:showBubbleSize val="0"/>
        </c:dLbls>
        <c:marker val="1"/>
        <c:smooth val="0"/>
        <c:axId val="182109696"/>
        <c:axId val="182111232"/>
      </c:lineChart>
      <c:dateAx>
        <c:axId val="182109696"/>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a:pPr>
            <a:endParaRPr lang="en-US"/>
          </a:p>
        </c:txPr>
        <c:crossAx val="182111232"/>
        <c:crosses val="autoZero"/>
        <c:auto val="1"/>
        <c:lblOffset val="100"/>
        <c:baseTimeUnit val="months"/>
        <c:majorUnit val="1"/>
        <c:majorTimeUnit val="months"/>
        <c:minorUnit val="1"/>
        <c:minorTimeUnit val="months"/>
      </c:dateAx>
      <c:valAx>
        <c:axId val="182111232"/>
        <c:scaling>
          <c:orientation val="minMax"/>
          <c:max val="1"/>
          <c:min val="0.75000000000000011"/>
        </c:scaling>
        <c:delete val="0"/>
        <c:axPos val="l"/>
        <c:numFmt formatCode="0.00%" sourceLinked="0"/>
        <c:majorTickMark val="out"/>
        <c:minorTickMark val="none"/>
        <c:tickLblPos val="nextTo"/>
        <c:spPr>
          <a:ln w="3175">
            <a:solidFill>
              <a:srgbClr val="000000"/>
            </a:solidFill>
            <a:prstDash val="solid"/>
          </a:ln>
        </c:spPr>
        <c:txPr>
          <a:bodyPr rot="0" vert="horz"/>
          <a:lstStyle/>
          <a:p>
            <a:pPr>
              <a:defRPr/>
            </a:pPr>
            <a:endParaRPr lang="en-US"/>
          </a:p>
        </c:txPr>
        <c:crossAx val="182109696"/>
        <c:crosses val="autoZero"/>
        <c:crossBetween val="between"/>
        <c:majorUnit val="5.000000000000001E-2"/>
        <c:minorUnit val="1.0000000000000002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81942336874086E-2"/>
          <c:y val="0.1910112359550562"/>
          <c:w val="0.8782698227536373"/>
          <c:h val="0.69094410647191928"/>
        </c:manualLayout>
      </c:layout>
      <c:lineChart>
        <c:grouping val="standard"/>
        <c:varyColors val="0"/>
        <c:ser>
          <c:idx val="0"/>
          <c:order val="0"/>
          <c:tx>
            <c:strRef>
              <c:f>Exceptions!$Q$44</c:f>
              <c:strCache>
                <c:ptCount val="1"/>
                <c:pt idx="0">
                  <c:v>M&amp;H</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Exceptions!$Q$59:$Q$70</c:f>
              <c:numCache>
                <c:formatCode>0.0%</c:formatCode>
                <c:ptCount val="12"/>
                <c:pt idx="0">
                  <c:v>0.82781199999999999</c:v>
                </c:pt>
                <c:pt idx="1">
                  <c:v>0.88422299999999998</c:v>
                </c:pt>
                <c:pt idx="2">
                  <c:v>0.87504800000000005</c:v>
                </c:pt>
                <c:pt idx="3">
                  <c:v>0.88083100000000003</c:v>
                </c:pt>
                <c:pt idx="4">
                  <c:v>0.89612000000000003</c:v>
                </c:pt>
                <c:pt idx="5">
                  <c:v>0.84348500000000004</c:v>
                </c:pt>
                <c:pt idx="6">
                  <c:v>0.862348</c:v>
                </c:pt>
                <c:pt idx="7">
                  <c:v>0.86125499999999999</c:v>
                </c:pt>
                <c:pt idx="8">
                  <c:v>0.874027</c:v>
                </c:pt>
                <c:pt idx="9" formatCode="0.00%">
                  <c:v>0.87332299999999996</c:v>
                </c:pt>
                <c:pt idx="10">
                  <c:v>0.86438809261300997</c:v>
                </c:pt>
                <c:pt idx="11">
                  <c:v>0.86468646864686471</c:v>
                </c:pt>
              </c:numCache>
            </c:numRef>
          </c:val>
          <c:smooth val="0"/>
          <c:extLst xmlns:c16r2="http://schemas.microsoft.com/office/drawing/2015/06/chart">
            <c:ext xmlns:c16="http://schemas.microsoft.com/office/drawing/2014/chart" uri="{C3380CC4-5D6E-409C-BE32-E72D297353CC}">
              <c16:uniqueId val="{00000001-7C79-4AC9-AFDF-B60AEFB50802}"/>
            </c:ext>
          </c:extLst>
        </c:ser>
        <c:ser>
          <c:idx val="1"/>
          <c:order val="1"/>
          <c:tx>
            <c:strRef>
              <c:f>Exceptions!$R$44</c:f>
              <c:strCache>
                <c:ptCount val="1"/>
                <c:pt idx="0">
                  <c:v>Target</c:v>
                </c:pt>
              </c:strCache>
            </c:strRef>
          </c:tx>
          <c:spPr>
            <a:ln w="25400">
              <a:solidFill>
                <a:srgbClr val="FF0000"/>
              </a:solidFill>
              <a:prstDash val="solid"/>
            </a:ln>
          </c:spPr>
          <c:marker>
            <c:symbol val="none"/>
          </c:marker>
          <c:cat>
            <c:numRef>
              <c:f>Exceptions!$A$59:$A$70</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Exceptions!$R$59:$R$70</c:f>
              <c:numCache>
                <c:formatCode>0%</c:formatCode>
                <c:ptCount val="12"/>
                <c:pt idx="0">
                  <c:v>0.8</c:v>
                </c:pt>
                <c:pt idx="1">
                  <c:v>0.8</c:v>
                </c:pt>
                <c:pt idx="2">
                  <c:v>0.8</c:v>
                </c:pt>
                <c:pt idx="3">
                  <c:v>0.8</c:v>
                </c:pt>
                <c:pt idx="4">
                  <c:v>0.8</c:v>
                </c:pt>
                <c:pt idx="5">
                  <c:v>0.8</c:v>
                </c:pt>
                <c:pt idx="6">
                  <c:v>0.8</c:v>
                </c:pt>
                <c:pt idx="7">
                  <c:v>0.8</c:v>
                </c:pt>
                <c:pt idx="8">
                  <c:v>0.8</c:v>
                </c:pt>
                <c:pt idx="9">
                  <c:v>0.8</c:v>
                </c:pt>
                <c:pt idx="10">
                  <c:v>0.8</c:v>
                </c:pt>
                <c:pt idx="11">
                  <c:v>0.8</c:v>
                </c:pt>
              </c:numCache>
            </c:numRef>
          </c:val>
          <c:smooth val="0"/>
          <c:extLst xmlns:c16r2="http://schemas.microsoft.com/office/drawing/2015/06/chart">
            <c:ext xmlns:c16="http://schemas.microsoft.com/office/drawing/2014/chart" uri="{C3380CC4-5D6E-409C-BE32-E72D297353CC}">
              <c16:uniqueId val="{00000002-7C79-4AC9-AFDF-B60AEFB50802}"/>
            </c:ext>
          </c:extLst>
        </c:ser>
        <c:dLbls>
          <c:showLegendKey val="0"/>
          <c:showVal val="0"/>
          <c:showCatName val="0"/>
          <c:showSerName val="0"/>
          <c:showPercent val="0"/>
          <c:showBubbleSize val="0"/>
        </c:dLbls>
        <c:marker val="1"/>
        <c:smooth val="0"/>
        <c:axId val="181768960"/>
        <c:axId val="181770496"/>
      </c:lineChart>
      <c:dateAx>
        <c:axId val="181768960"/>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a:pPr>
            <a:endParaRPr lang="en-US"/>
          </a:p>
        </c:txPr>
        <c:crossAx val="181770496"/>
        <c:crosses val="autoZero"/>
        <c:auto val="1"/>
        <c:lblOffset val="100"/>
        <c:baseTimeUnit val="months"/>
        <c:majorUnit val="1"/>
        <c:majorTimeUnit val="months"/>
        <c:minorUnit val="1"/>
        <c:minorTimeUnit val="months"/>
      </c:dateAx>
      <c:valAx>
        <c:axId val="181770496"/>
        <c:scaling>
          <c:orientation val="minMax"/>
          <c:max val="1"/>
          <c:min val="0.75000000000000011"/>
        </c:scaling>
        <c:delete val="0"/>
        <c:axPos val="l"/>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181768960"/>
        <c:crosses val="autoZero"/>
        <c:crossBetween val="between"/>
        <c:majorUnit val="5.000000000000001E-2"/>
        <c:minorUnit val="1.0000000000000002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984077269851142E-2"/>
          <c:y val="0.18886586051743531"/>
          <c:w val="0.87860394537177555"/>
          <c:h val="0.69642941507311584"/>
        </c:manualLayout>
      </c:layout>
      <c:lineChart>
        <c:grouping val="standard"/>
        <c:varyColors val="0"/>
        <c:ser>
          <c:idx val="0"/>
          <c:order val="0"/>
          <c:tx>
            <c:strRef>
              <c:f>Exceptions!$B$167</c:f>
              <c:strCache>
                <c:ptCount val="1"/>
                <c:pt idx="0">
                  <c:v>Information Governance Training Rate</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Exceptions!$A$182:$A$193</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Exceptions!$D$182:$D$193</c:f>
              <c:numCache>
                <c:formatCode>0.0%</c:formatCode>
                <c:ptCount val="12"/>
                <c:pt idx="0">
                  <c:v>0.92253521126760563</c:v>
                </c:pt>
                <c:pt idx="1">
                  <c:v>0.90312499999999996</c:v>
                </c:pt>
                <c:pt idx="2">
                  <c:v>0.90519877675840976</c:v>
                </c:pt>
                <c:pt idx="3">
                  <c:v>0.90831556503198296</c:v>
                </c:pt>
                <c:pt idx="4">
                  <c:v>0.92479999999999996</c:v>
                </c:pt>
                <c:pt idx="5">
                  <c:v>0.91989664082687339</c:v>
                </c:pt>
                <c:pt idx="6">
                  <c:v>0.92761394101876671</c:v>
                </c:pt>
                <c:pt idx="7">
                  <c:v>0.9342465753424658</c:v>
                </c:pt>
                <c:pt idx="8">
                  <c:v>0.93478260869565222</c:v>
                </c:pt>
                <c:pt idx="9">
                  <c:v>0.9568320870156356</c:v>
                </c:pt>
                <c:pt idx="10">
                  <c:v>0.95860000000000001</c:v>
                </c:pt>
                <c:pt idx="11">
                  <c:v>0.93952555963915807</c:v>
                </c:pt>
              </c:numCache>
            </c:numRef>
          </c:val>
          <c:smooth val="0"/>
          <c:extLst xmlns:c16r2="http://schemas.microsoft.com/office/drawing/2015/06/chart">
            <c:ext xmlns:c16="http://schemas.microsoft.com/office/drawing/2014/chart" uri="{C3380CC4-5D6E-409C-BE32-E72D297353CC}">
              <c16:uniqueId val="{00000001-F4C0-4281-BBCD-AEA3F32396A5}"/>
            </c:ext>
          </c:extLst>
        </c:ser>
        <c:ser>
          <c:idx val="1"/>
          <c:order val="1"/>
          <c:tx>
            <c:strRef>
              <c:f>Exceptions!$E$167</c:f>
              <c:strCache>
                <c:ptCount val="1"/>
                <c:pt idx="0">
                  <c:v>Target</c:v>
                </c:pt>
              </c:strCache>
            </c:strRef>
          </c:tx>
          <c:spPr>
            <a:ln w="25400">
              <a:solidFill>
                <a:srgbClr val="FF0000"/>
              </a:solidFill>
              <a:prstDash val="solid"/>
            </a:ln>
          </c:spPr>
          <c:marker>
            <c:symbol val="none"/>
          </c:marker>
          <c:cat>
            <c:numRef>
              <c:f>Exceptions!$A$182:$A$193</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Exceptions!$E$181:$E$192</c:f>
              <c:numCache>
                <c:formatCode>0.00%</c:formatCode>
                <c:ptCount val="12"/>
                <c:pt idx="0">
                  <c:v>0.95</c:v>
                </c:pt>
                <c:pt idx="1">
                  <c:v>0.95</c:v>
                </c:pt>
                <c:pt idx="2">
                  <c:v>0.95</c:v>
                </c:pt>
                <c:pt idx="3">
                  <c:v>0.95</c:v>
                </c:pt>
                <c:pt idx="4">
                  <c:v>0.95</c:v>
                </c:pt>
                <c:pt idx="5">
                  <c:v>0.95</c:v>
                </c:pt>
                <c:pt idx="6">
                  <c:v>0.95</c:v>
                </c:pt>
                <c:pt idx="7">
                  <c:v>0.95</c:v>
                </c:pt>
                <c:pt idx="8">
                  <c:v>0.95</c:v>
                </c:pt>
                <c:pt idx="9">
                  <c:v>0.95</c:v>
                </c:pt>
                <c:pt idx="10">
                  <c:v>0.95</c:v>
                </c:pt>
                <c:pt idx="11">
                  <c:v>0.95</c:v>
                </c:pt>
              </c:numCache>
            </c:numRef>
          </c:val>
          <c:smooth val="0"/>
          <c:extLst xmlns:c16r2="http://schemas.microsoft.com/office/drawing/2015/06/chart">
            <c:ext xmlns:c16="http://schemas.microsoft.com/office/drawing/2014/chart" uri="{C3380CC4-5D6E-409C-BE32-E72D297353CC}">
              <c16:uniqueId val="{00000002-F4C0-4281-BBCD-AEA3F32396A5}"/>
            </c:ext>
          </c:extLst>
        </c:ser>
        <c:dLbls>
          <c:showLegendKey val="0"/>
          <c:showVal val="0"/>
          <c:showCatName val="0"/>
          <c:showSerName val="0"/>
          <c:showPercent val="0"/>
          <c:showBubbleSize val="0"/>
        </c:dLbls>
        <c:marker val="1"/>
        <c:smooth val="0"/>
        <c:axId val="181800960"/>
        <c:axId val="181802496"/>
      </c:lineChart>
      <c:dateAx>
        <c:axId val="181800960"/>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a:pPr>
            <a:endParaRPr lang="en-US"/>
          </a:p>
        </c:txPr>
        <c:crossAx val="181802496"/>
        <c:crosses val="autoZero"/>
        <c:auto val="1"/>
        <c:lblOffset val="100"/>
        <c:baseTimeUnit val="months"/>
        <c:majorUnit val="1"/>
        <c:majorTimeUnit val="months"/>
        <c:minorUnit val="1"/>
        <c:minorTimeUnit val="months"/>
      </c:dateAx>
      <c:valAx>
        <c:axId val="181802496"/>
        <c:scaling>
          <c:orientation val="minMax"/>
          <c:max val="1"/>
          <c:min val="0.8"/>
        </c:scaling>
        <c:delete val="0"/>
        <c:axPos val="l"/>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181800960"/>
        <c:crosses val="autoZero"/>
        <c:crossBetween val="between"/>
        <c:majorUnit val="5.000000000000001E-2"/>
        <c:minorUnit val="4.0000000000000008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46206241228536E-2"/>
          <c:y val="8.172300337457819E-2"/>
          <c:w val="0.87860394537177555"/>
          <c:h val="0.65357227221597303"/>
        </c:manualLayout>
      </c:layout>
      <c:lineChart>
        <c:grouping val="standard"/>
        <c:varyColors val="0"/>
        <c:ser>
          <c:idx val="0"/>
          <c:order val="0"/>
          <c:tx>
            <c:strRef>
              <c:f>Exceptions!$B$385</c:f>
              <c:strCache>
                <c:ptCount val="1"/>
                <c:pt idx="0">
                  <c:v>Recruitment</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Exceptions!$A$390:$A$401</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Exceptions!$B$390:$B$401</c:f>
              <c:numCache>
                <c:formatCode>0.00%</c:formatCode>
                <c:ptCount val="12"/>
                <c:pt idx="0">
                  <c:v>7.3927392739273928E-2</c:v>
                </c:pt>
                <c:pt idx="1">
                  <c:v>9.2708677004289017E-2</c:v>
                </c:pt>
                <c:pt idx="2">
                  <c:v>0.1043</c:v>
                </c:pt>
                <c:pt idx="3">
                  <c:v>8.8400000000000006E-2</c:v>
                </c:pt>
                <c:pt idx="4">
                  <c:v>9.3899999999999997E-2</c:v>
                </c:pt>
                <c:pt idx="5">
                  <c:v>8.5400000000000004E-2</c:v>
                </c:pt>
                <c:pt idx="6">
                  <c:v>9.1700000000000004E-2</c:v>
                </c:pt>
                <c:pt idx="7">
                  <c:v>9.4100000000000003E-2</c:v>
                </c:pt>
                <c:pt idx="8">
                  <c:v>0.10332346166502139</c:v>
                </c:pt>
                <c:pt idx="9">
                  <c:v>7.4843389383448727E-2</c:v>
                </c:pt>
                <c:pt idx="10">
                  <c:v>8.5199999999999998E-2</c:v>
                </c:pt>
                <c:pt idx="11">
                  <c:v>8.7071240105540904E-2</c:v>
                </c:pt>
              </c:numCache>
            </c:numRef>
          </c:val>
          <c:smooth val="0"/>
          <c:extLst xmlns:c16r2="http://schemas.microsoft.com/office/drawing/2015/06/chart">
            <c:ext xmlns:c16="http://schemas.microsoft.com/office/drawing/2014/chart" uri="{C3380CC4-5D6E-409C-BE32-E72D297353CC}">
              <c16:uniqueId val="{00000001-179A-4567-B8D3-329CCA15BC5E}"/>
            </c:ext>
          </c:extLst>
        </c:ser>
        <c:ser>
          <c:idx val="1"/>
          <c:order val="1"/>
          <c:tx>
            <c:strRef>
              <c:f>Exceptions!$C$385</c:f>
              <c:strCache>
                <c:ptCount val="1"/>
                <c:pt idx="0">
                  <c:v>Target</c:v>
                </c:pt>
              </c:strCache>
            </c:strRef>
          </c:tx>
          <c:spPr>
            <a:ln w="25400">
              <a:solidFill>
                <a:srgbClr val="FF0000"/>
              </a:solidFill>
              <a:prstDash val="solid"/>
            </a:ln>
          </c:spPr>
          <c:marker>
            <c:symbol val="none"/>
          </c:marker>
          <c:cat>
            <c:numRef>
              <c:f>Exceptions!$A$390:$A$401</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Exceptions!$C$389:$C$400</c:f>
              <c:numCache>
                <c:formatCode>0.00%</c:formatCode>
                <c:ptCount val="12"/>
                <c:pt idx="0">
                  <c:v>0.1</c:v>
                </c:pt>
                <c:pt idx="1">
                  <c:v>0.1</c:v>
                </c:pt>
                <c:pt idx="2">
                  <c:v>0.1</c:v>
                </c:pt>
                <c:pt idx="3">
                  <c:v>0.1</c:v>
                </c:pt>
                <c:pt idx="4">
                  <c:v>0.1</c:v>
                </c:pt>
                <c:pt idx="5">
                  <c:v>0.1</c:v>
                </c:pt>
                <c:pt idx="6">
                  <c:v>0.1</c:v>
                </c:pt>
                <c:pt idx="7">
                  <c:v>0.1</c:v>
                </c:pt>
                <c:pt idx="8">
                  <c:v>0.1</c:v>
                </c:pt>
                <c:pt idx="9">
                  <c:v>0.1</c:v>
                </c:pt>
                <c:pt idx="10">
                  <c:v>0.1</c:v>
                </c:pt>
                <c:pt idx="11">
                  <c:v>0.1</c:v>
                </c:pt>
              </c:numCache>
            </c:numRef>
          </c:val>
          <c:smooth val="0"/>
          <c:extLst xmlns:c16r2="http://schemas.microsoft.com/office/drawing/2015/06/chart">
            <c:ext xmlns:c16="http://schemas.microsoft.com/office/drawing/2014/chart" uri="{C3380CC4-5D6E-409C-BE32-E72D297353CC}">
              <c16:uniqueId val="{00000002-179A-4567-B8D3-329CCA15BC5E}"/>
            </c:ext>
          </c:extLst>
        </c:ser>
        <c:dLbls>
          <c:showLegendKey val="0"/>
          <c:showVal val="0"/>
          <c:showCatName val="0"/>
          <c:showSerName val="0"/>
          <c:showPercent val="0"/>
          <c:showBubbleSize val="0"/>
        </c:dLbls>
        <c:marker val="1"/>
        <c:smooth val="0"/>
        <c:axId val="181724672"/>
        <c:axId val="181726208"/>
      </c:lineChart>
      <c:dateAx>
        <c:axId val="181724672"/>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sz="700"/>
            </a:pPr>
            <a:endParaRPr lang="en-US"/>
          </a:p>
        </c:txPr>
        <c:crossAx val="181726208"/>
        <c:crosses val="autoZero"/>
        <c:auto val="1"/>
        <c:lblOffset val="100"/>
        <c:baseTimeUnit val="months"/>
        <c:majorUnit val="1"/>
        <c:majorTimeUnit val="months"/>
        <c:minorUnit val="1"/>
        <c:minorTimeUnit val="months"/>
      </c:dateAx>
      <c:valAx>
        <c:axId val="181726208"/>
        <c:scaling>
          <c:orientation val="minMax"/>
        </c:scaling>
        <c:delete val="0"/>
        <c:axPos val="l"/>
        <c:numFmt formatCode="0.00%" sourceLinked="0"/>
        <c:majorTickMark val="out"/>
        <c:minorTickMark val="none"/>
        <c:tickLblPos val="nextTo"/>
        <c:spPr>
          <a:ln w="3175">
            <a:solidFill>
              <a:srgbClr val="000000"/>
            </a:solidFill>
            <a:prstDash val="solid"/>
          </a:ln>
        </c:spPr>
        <c:txPr>
          <a:bodyPr rot="0" vert="horz"/>
          <a:lstStyle/>
          <a:p>
            <a:pPr>
              <a:defRPr sz="700"/>
            </a:pPr>
            <a:endParaRPr lang="en-US"/>
          </a:p>
        </c:txPr>
        <c:crossAx val="181724672"/>
        <c:crosses val="autoZero"/>
        <c:crossBetween val="between"/>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459787556904391E-2"/>
          <c:y val="9.6008717660292481E-2"/>
          <c:w val="0.87860394537177555"/>
          <c:h val="0.63928655793025868"/>
        </c:manualLayout>
      </c:layout>
      <c:barChart>
        <c:barDir val="col"/>
        <c:grouping val="clustered"/>
        <c:varyColors val="0"/>
        <c:ser>
          <c:idx val="3"/>
          <c:order val="2"/>
          <c:tx>
            <c:strRef>
              <c:f>Exceptions!$E$3</c:f>
              <c:strCache>
                <c:ptCount val="1"/>
                <c:pt idx="0">
                  <c:v>Long Term</c:v>
                </c:pt>
              </c:strCache>
            </c:strRef>
          </c:tx>
          <c:invertIfNegative val="0"/>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Exceptions!$E$18:$E$29</c:f>
              <c:numCache>
                <c:formatCode>0.00%</c:formatCode>
                <c:ptCount val="12"/>
                <c:pt idx="0">
                  <c:v>3.4141860185883832E-2</c:v>
                </c:pt>
                <c:pt idx="1">
                  <c:v>3.6378088179727819E-2</c:v>
                </c:pt>
                <c:pt idx="2">
                  <c:v>4.097055341847293E-2</c:v>
                </c:pt>
                <c:pt idx="3">
                  <c:v>3.5366540701961081E-2</c:v>
                </c:pt>
                <c:pt idx="4">
                  <c:v>3.6177923902839776E-2</c:v>
                </c:pt>
                <c:pt idx="5">
                  <c:v>3.3774322507590465E-2</c:v>
                </c:pt>
                <c:pt idx="6">
                  <c:v>4.20288396074995E-2</c:v>
                </c:pt>
                <c:pt idx="7">
                  <c:v>3.5765145816873123E-2</c:v>
                </c:pt>
                <c:pt idx="8">
                  <c:v>4.1357644598374085E-2</c:v>
                </c:pt>
                <c:pt idx="9">
                  <c:v>3.6849013401431013E-2</c:v>
                </c:pt>
                <c:pt idx="10">
                  <c:v>3.8323711272524971E-2</c:v>
                </c:pt>
                <c:pt idx="11">
                  <c:v>3.7057639009642505E-2</c:v>
                </c:pt>
              </c:numCache>
            </c:numRef>
          </c:val>
          <c:extLst xmlns:c16r2="http://schemas.microsoft.com/office/drawing/2015/06/chart">
            <c:ext xmlns:c16="http://schemas.microsoft.com/office/drawing/2014/chart" uri="{C3380CC4-5D6E-409C-BE32-E72D297353CC}">
              <c16:uniqueId val="{00000000-4441-4EFE-8FAC-97C7946074BE}"/>
            </c:ext>
          </c:extLst>
        </c:ser>
        <c:ser>
          <c:idx val="4"/>
          <c:order val="3"/>
          <c:tx>
            <c:strRef>
              <c:f>Exceptions!$F$3</c:f>
              <c:strCache>
                <c:ptCount val="1"/>
                <c:pt idx="0">
                  <c:v>Short Term</c:v>
                </c:pt>
              </c:strCache>
            </c:strRef>
          </c:tx>
          <c:invertIfNegative val="0"/>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Exceptions!$F$18:$F$29</c:f>
              <c:numCache>
                <c:formatCode>0.00%</c:formatCode>
                <c:ptCount val="12"/>
                <c:pt idx="0">
                  <c:v>2.0531520078281108E-2</c:v>
                </c:pt>
                <c:pt idx="1">
                  <c:v>2.0442342742059739E-2</c:v>
                </c:pt>
                <c:pt idx="2">
                  <c:v>1.3630255606386033E-2</c:v>
                </c:pt>
                <c:pt idx="3">
                  <c:v>1.5121397601772356E-2</c:v>
                </c:pt>
                <c:pt idx="4">
                  <c:v>2.4694762197387549E-2</c:v>
                </c:pt>
                <c:pt idx="5">
                  <c:v>2.3490297911344247E-2</c:v>
                </c:pt>
                <c:pt idx="6">
                  <c:v>1.9394391786884728E-2</c:v>
                </c:pt>
                <c:pt idx="7">
                  <c:v>2.6897408774815557E-2</c:v>
                </c:pt>
                <c:pt idx="8">
                  <c:v>1.4947246865803423E-2</c:v>
                </c:pt>
                <c:pt idx="9">
                  <c:v>1.2728960537220512E-2</c:v>
                </c:pt>
                <c:pt idx="10">
                  <c:v>1.0250087048578641E-2</c:v>
                </c:pt>
                <c:pt idx="11">
                  <c:v>9.5369077751070504E-3</c:v>
                </c:pt>
              </c:numCache>
            </c:numRef>
          </c:val>
          <c:extLst xmlns:c16r2="http://schemas.microsoft.com/office/drawing/2015/06/chart">
            <c:ext xmlns:c16="http://schemas.microsoft.com/office/drawing/2014/chart" uri="{C3380CC4-5D6E-409C-BE32-E72D297353CC}">
              <c16:uniqueId val="{00000001-4441-4EFE-8FAC-97C7946074BE}"/>
            </c:ext>
          </c:extLst>
        </c:ser>
        <c:dLbls>
          <c:showLegendKey val="0"/>
          <c:showVal val="0"/>
          <c:showCatName val="0"/>
          <c:showSerName val="0"/>
          <c:showPercent val="0"/>
          <c:showBubbleSize val="0"/>
        </c:dLbls>
        <c:gapWidth val="150"/>
        <c:axId val="181909376"/>
        <c:axId val="181910912"/>
      </c:barChart>
      <c:lineChart>
        <c:grouping val="standard"/>
        <c:varyColors val="0"/>
        <c:ser>
          <c:idx val="0"/>
          <c:order val="0"/>
          <c:tx>
            <c:strRef>
              <c:f>Exceptions!$B$3</c:f>
              <c:strCache>
                <c:ptCount val="1"/>
                <c:pt idx="0">
                  <c:v>Sickness Rate</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Exceptions!$B$18:$B$29</c:f>
              <c:numCache>
                <c:formatCode>0.00%</c:formatCode>
                <c:ptCount val="12"/>
                <c:pt idx="0">
                  <c:v>5.4673380264164941E-2</c:v>
                </c:pt>
                <c:pt idx="1">
                  <c:v>5.6820430921787554E-2</c:v>
                </c:pt>
                <c:pt idx="2">
                  <c:v>5.4600809024858962E-2</c:v>
                </c:pt>
                <c:pt idx="3">
                  <c:v>5.0487938303733437E-2</c:v>
                </c:pt>
                <c:pt idx="4">
                  <c:v>6.0872686100227322E-2</c:v>
                </c:pt>
                <c:pt idx="5">
                  <c:v>5.7264620418934709E-2</c:v>
                </c:pt>
                <c:pt idx="6">
                  <c:v>6.1423231394384228E-2</c:v>
                </c:pt>
                <c:pt idx="7">
                  <c:v>6.2662554591688679E-2</c:v>
                </c:pt>
                <c:pt idx="8">
                  <c:v>5.6304891464177512E-2</c:v>
                </c:pt>
                <c:pt idx="9">
                  <c:v>4.9577973938651522E-2</c:v>
                </c:pt>
                <c:pt idx="10">
                  <c:v>4.857379832110361E-2</c:v>
                </c:pt>
                <c:pt idx="11">
                  <c:v>4.6594546784749558E-2</c:v>
                </c:pt>
              </c:numCache>
            </c:numRef>
          </c:val>
          <c:smooth val="0"/>
          <c:extLst xmlns:c16r2="http://schemas.microsoft.com/office/drawing/2015/06/chart">
            <c:ext xmlns:c16="http://schemas.microsoft.com/office/drawing/2014/chart" uri="{C3380CC4-5D6E-409C-BE32-E72D297353CC}">
              <c16:uniqueId val="{00000003-4441-4EFE-8FAC-97C7946074BE}"/>
            </c:ext>
          </c:extLst>
        </c:ser>
        <c:ser>
          <c:idx val="1"/>
          <c:order val="1"/>
          <c:tx>
            <c:strRef>
              <c:f>Exceptions!$C$3</c:f>
              <c:strCache>
                <c:ptCount val="1"/>
                <c:pt idx="0">
                  <c:v>Target</c:v>
                </c:pt>
              </c:strCache>
            </c:strRef>
          </c:tx>
          <c:spPr>
            <a:ln w="25400">
              <a:solidFill>
                <a:srgbClr val="FF0000"/>
              </a:solidFill>
              <a:prstDash val="solid"/>
            </a:ln>
          </c:spPr>
          <c:marker>
            <c:symbol val="none"/>
          </c:marker>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Exceptions!$C$25:$C$36</c:f>
              <c:numCache>
                <c:formatCode>0.00%</c:formatCode>
                <c:ptCount val="12"/>
                <c:pt idx="0">
                  <c:v>0.04</c:v>
                </c:pt>
                <c:pt idx="1">
                  <c:v>0.04</c:v>
                </c:pt>
                <c:pt idx="2">
                  <c:v>0.04</c:v>
                </c:pt>
                <c:pt idx="3">
                  <c:v>0.04</c:v>
                </c:pt>
                <c:pt idx="4">
                  <c:v>0.04</c:v>
                </c:pt>
                <c:pt idx="5">
                  <c:v>0.04</c:v>
                </c:pt>
                <c:pt idx="6">
                  <c:v>0.04</c:v>
                </c:pt>
                <c:pt idx="7">
                  <c:v>0.04</c:v>
                </c:pt>
                <c:pt idx="8">
                  <c:v>0.04</c:v>
                </c:pt>
                <c:pt idx="9">
                  <c:v>0.04</c:v>
                </c:pt>
                <c:pt idx="10">
                  <c:v>0.04</c:v>
                </c:pt>
                <c:pt idx="11">
                  <c:v>0.04</c:v>
                </c:pt>
              </c:numCache>
            </c:numRef>
          </c:val>
          <c:smooth val="0"/>
          <c:extLst xmlns:c16r2="http://schemas.microsoft.com/office/drawing/2015/06/chart">
            <c:ext xmlns:c16="http://schemas.microsoft.com/office/drawing/2014/chart" uri="{C3380CC4-5D6E-409C-BE32-E72D297353CC}">
              <c16:uniqueId val="{00000004-4441-4EFE-8FAC-97C7946074BE}"/>
            </c:ext>
          </c:extLst>
        </c:ser>
        <c:ser>
          <c:idx val="5"/>
          <c:order val="4"/>
          <c:tx>
            <c:strRef>
              <c:f>Exceptions!$G$3</c:f>
              <c:strCache>
                <c:ptCount val="1"/>
                <c:pt idx="0">
                  <c:v>ST Threshold</c:v>
                </c:pt>
              </c:strCache>
            </c:strRef>
          </c:tx>
          <c:marker>
            <c:symbol val="none"/>
          </c:marker>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Exceptions!$G$28:$G$39</c:f>
              <c:numCache>
                <c:formatCode>0.00%</c:formatCode>
                <c:ptCount val="12"/>
                <c:pt idx="0">
                  <c:v>1.4999999999999999E-2</c:v>
                </c:pt>
                <c:pt idx="1">
                  <c:v>1.4999999999999999E-2</c:v>
                </c:pt>
                <c:pt idx="2">
                  <c:v>1.4999999999999999E-2</c:v>
                </c:pt>
                <c:pt idx="3">
                  <c:v>1.4999999999999999E-2</c:v>
                </c:pt>
                <c:pt idx="4">
                  <c:v>1.4999999999999999E-2</c:v>
                </c:pt>
                <c:pt idx="5">
                  <c:v>1.4999999999999999E-2</c:v>
                </c:pt>
                <c:pt idx="6">
                  <c:v>1.4999999999999999E-2</c:v>
                </c:pt>
                <c:pt idx="7">
                  <c:v>1.4999999999999999E-2</c:v>
                </c:pt>
                <c:pt idx="8">
                  <c:v>1.4999999999999999E-2</c:v>
                </c:pt>
                <c:pt idx="9">
                  <c:v>1.4999999999999999E-2</c:v>
                </c:pt>
                <c:pt idx="10">
                  <c:v>1.4999999999999999E-2</c:v>
                </c:pt>
                <c:pt idx="11">
                  <c:v>1.4999999999999999E-2</c:v>
                </c:pt>
              </c:numCache>
            </c:numRef>
          </c:val>
          <c:smooth val="0"/>
          <c:extLst xmlns:c16r2="http://schemas.microsoft.com/office/drawing/2015/06/chart">
            <c:ext xmlns:c16="http://schemas.microsoft.com/office/drawing/2014/chart" uri="{C3380CC4-5D6E-409C-BE32-E72D297353CC}">
              <c16:uniqueId val="{00000005-4441-4EFE-8FAC-97C7946074BE}"/>
            </c:ext>
          </c:extLst>
        </c:ser>
        <c:ser>
          <c:idx val="6"/>
          <c:order val="5"/>
          <c:tx>
            <c:strRef>
              <c:f>Exceptions!$H$3</c:f>
              <c:strCache>
                <c:ptCount val="1"/>
                <c:pt idx="0">
                  <c:v>LT Threshold</c:v>
                </c:pt>
              </c:strCache>
            </c:strRef>
          </c:tx>
          <c:marker>
            <c:symbol val="none"/>
          </c:marker>
          <c:cat>
            <c:numRef>
              <c:f>Exceptions!$A$18:$A$29</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Exceptions!$H$28:$H$39</c:f>
              <c:numCache>
                <c:formatCode>0.00%</c:formatCode>
                <c:ptCount val="12"/>
                <c:pt idx="0">
                  <c:v>2.5000000000000001E-2</c:v>
                </c:pt>
                <c:pt idx="1">
                  <c:v>2.5000000000000001E-2</c:v>
                </c:pt>
                <c:pt idx="2">
                  <c:v>2.5000000000000001E-2</c:v>
                </c:pt>
                <c:pt idx="3">
                  <c:v>2.5000000000000001E-2</c:v>
                </c:pt>
                <c:pt idx="4">
                  <c:v>2.5000000000000001E-2</c:v>
                </c:pt>
                <c:pt idx="5">
                  <c:v>2.5000000000000001E-2</c:v>
                </c:pt>
                <c:pt idx="6">
                  <c:v>2.5000000000000001E-2</c:v>
                </c:pt>
                <c:pt idx="7">
                  <c:v>2.5000000000000001E-2</c:v>
                </c:pt>
                <c:pt idx="8">
                  <c:v>2.5000000000000001E-2</c:v>
                </c:pt>
                <c:pt idx="9">
                  <c:v>2.5000000000000001E-2</c:v>
                </c:pt>
                <c:pt idx="10">
                  <c:v>2.5000000000000001E-2</c:v>
                </c:pt>
                <c:pt idx="11">
                  <c:v>2.5000000000000001E-2</c:v>
                </c:pt>
              </c:numCache>
            </c:numRef>
          </c:val>
          <c:smooth val="0"/>
          <c:extLst xmlns:c16r2="http://schemas.microsoft.com/office/drawing/2015/06/chart">
            <c:ext xmlns:c16="http://schemas.microsoft.com/office/drawing/2014/chart" uri="{C3380CC4-5D6E-409C-BE32-E72D297353CC}">
              <c16:uniqueId val="{00000006-4441-4EFE-8FAC-97C7946074BE}"/>
            </c:ext>
          </c:extLst>
        </c:ser>
        <c:dLbls>
          <c:showLegendKey val="0"/>
          <c:showVal val="0"/>
          <c:showCatName val="0"/>
          <c:showSerName val="0"/>
          <c:showPercent val="0"/>
          <c:showBubbleSize val="0"/>
        </c:dLbls>
        <c:marker val="1"/>
        <c:smooth val="0"/>
        <c:axId val="181909376"/>
        <c:axId val="181910912"/>
      </c:lineChart>
      <c:dateAx>
        <c:axId val="181909376"/>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sz="700"/>
            </a:pPr>
            <a:endParaRPr lang="en-US"/>
          </a:p>
        </c:txPr>
        <c:crossAx val="181910912"/>
        <c:crosses val="autoZero"/>
        <c:auto val="1"/>
        <c:lblOffset val="100"/>
        <c:baseTimeUnit val="months"/>
        <c:majorUnit val="1"/>
        <c:majorTimeUnit val="months"/>
        <c:minorUnit val="1"/>
        <c:minorTimeUnit val="months"/>
      </c:dateAx>
      <c:valAx>
        <c:axId val="181910912"/>
        <c:scaling>
          <c:orientation val="minMax"/>
          <c:max val="0.1"/>
        </c:scaling>
        <c:delete val="0"/>
        <c:axPos val="l"/>
        <c:numFmt formatCode="0.00%" sourceLinked="1"/>
        <c:majorTickMark val="out"/>
        <c:minorTickMark val="none"/>
        <c:tickLblPos val="nextTo"/>
        <c:spPr>
          <a:ln w="3175">
            <a:solidFill>
              <a:srgbClr val="000000"/>
            </a:solidFill>
            <a:prstDash val="solid"/>
          </a:ln>
        </c:spPr>
        <c:txPr>
          <a:bodyPr rot="0" vert="horz"/>
          <a:lstStyle/>
          <a:p>
            <a:pPr>
              <a:defRPr sz="700"/>
            </a:pPr>
            <a:endParaRPr lang="en-US"/>
          </a:p>
        </c:txPr>
        <c:crossAx val="181909376"/>
        <c:crosses val="autoZero"/>
        <c:crossBetween val="between"/>
        <c:majorUnit val="2.0000000000000004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358637245156333E-2"/>
          <c:y val="7.6626915717474875E-2"/>
          <c:w val="0.8649468892261003"/>
          <c:h val="0.64352490741606427"/>
        </c:manualLayout>
      </c:layout>
      <c:lineChart>
        <c:grouping val="standard"/>
        <c:varyColors val="0"/>
        <c:ser>
          <c:idx val="1"/>
          <c:order val="0"/>
          <c:tx>
            <c:strRef>
              <c:f>Exceptions!$B$82</c:f>
              <c:strCache>
                <c:ptCount val="1"/>
                <c:pt idx="0">
                  <c:v>LTO (YTD)</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Exceptions!$A$97:$A$108</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Exceptions!$B$97:$B$108</c:f>
              <c:numCache>
                <c:formatCode>0.00%</c:formatCode>
                <c:ptCount val="12"/>
                <c:pt idx="0">
                  <c:v>0.12248111038032528</c:v>
                </c:pt>
                <c:pt idx="1">
                  <c:v>0.1214890636068599</c:v>
                </c:pt>
                <c:pt idx="2">
                  <c:v>0.11958940730202783</c:v>
                </c:pt>
                <c:pt idx="3">
                  <c:v>0.11523582968972433</c:v>
                </c:pt>
                <c:pt idx="4">
                  <c:v>0.10761028273088678</c:v>
                </c:pt>
                <c:pt idx="5">
                  <c:v>0.10933810554525245</c:v>
                </c:pt>
                <c:pt idx="6">
                  <c:v>0.11980006983105815</c:v>
                </c:pt>
                <c:pt idx="7">
                  <c:v>0.11158015046069172</c:v>
                </c:pt>
                <c:pt idx="8">
                  <c:v>0.11325782877370152</c:v>
                </c:pt>
                <c:pt idx="9">
                  <c:v>0.11302458710250096</c:v>
                </c:pt>
                <c:pt idx="10">
                  <c:v>0.11397127644333464</c:v>
                </c:pt>
                <c:pt idx="11">
                  <c:v>0.11142338322031103</c:v>
                </c:pt>
              </c:numCache>
            </c:numRef>
          </c:val>
          <c:smooth val="0"/>
          <c:extLst xmlns:c16r2="http://schemas.microsoft.com/office/drawing/2015/06/chart">
            <c:ext xmlns:c16="http://schemas.microsoft.com/office/drawing/2014/chart" uri="{C3380CC4-5D6E-409C-BE32-E72D297353CC}">
              <c16:uniqueId val="{00000001-3EFD-4FF8-BD2C-88583EE90FA5}"/>
            </c:ext>
          </c:extLst>
        </c:ser>
        <c:ser>
          <c:idx val="0"/>
          <c:order val="1"/>
          <c:tx>
            <c:strRef>
              <c:f>Exceptions!$C$82</c:f>
              <c:strCache>
                <c:ptCount val="1"/>
                <c:pt idx="0">
                  <c:v>Target</c:v>
                </c:pt>
              </c:strCache>
            </c:strRef>
          </c:tx>
          <c:spPr>
            <a:ln>
              <a:solidFill>
                <a:srgbClr val="FF0000"/>
              </a:solidFill>
            </a:ln>
          </c:spPr>
          <c:marker>
            <c:symbol val="none"/>
          </c:marker>
          <c:cat>
            <c:numRef>
              <c:f>Exceptions!$A$97:$A$108</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Exceptions!$C$97:$C$108</c:f>
              <c:numCache>
                <c:formatCode>0.0%</c:formatCode>
                <c:ptCount val="12"/>
                <c:pt idx="0">
                  <c:v>0.1</c:v>
                </c:pt>
                <c:pt idx="1">
                  <c:v>0.1</c:v>
                </c:pt>
                <c:pt idx="2">
                  <c:v>0.1</c:v>
                </c:pt>
                <c:pt idx="3">
                  <c:v>0.1</c:v>
                </c:pt>
                <c:pt idx="4">
                  <c:v>0.1</c:v>
                </c:pt>
                <c:pt idx="5">
                  <c:v>0.1</c:v>
                </c:pt>
                <c:pt idx="6">
                  <c:v>0.1</c:v>
                </c:pt>
                <c:pt idx="7">
                  <c:v>0.1</c:v>
                </c:pt>
                <c:pt idx="8">
                  <c:v>0.1</c:v>
                </c:pt>
                <c:pt idx="9">
                  <c:v>0.1</c:v>
                </c:pt>
                <c:pt idx="10">
                  <c:v>0.1</c:v>
                </c:pt>
                <c:pt idx="11">
                  <c:v>0.1</c:v>
                </c:pt>
              </c:numCache>
            </c:numRef>
          </c:val>
          <c:smooth val="0"/>
          <c:extLst xmlns:c16r2="http://schemas.microsoft.com/office/drawing/2015/06/chart">
            <c:ext xmlns:c16="http://schemas.microsoft.com/office/drawing/2014/chart" uri="{C3380CC4-5D6E-409C-BE32-E72D297353CC}">
              <c16:uniqueId val="{00000002-3EFD-4FF8-BD2C-88583EE90FA5}"/>
            </c:ext>
          </c:extLst>
        </c:ser>
        <c:dLbls>
          <c:showLegendKey val="0"/>
          <c:showVal val="0"/>
          <c:showCatName val="0"/>
          <c:showSerName val="0"/>
          <c:showPercent val="0"/>
          <c:showBubbleSize val="0"/>
        </c:dLbls>
        <c:marker val="1"/>
        <c:smooth val="0"/>
        <c:axId val="181941376"/>
        <c:axId val="181942912"/>
      </c:lineChart>
      <c:dateAx>
        <c:axId val="181941376"/>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sz="700"/>
            </a:pPr>
            <a:endParaRPr lang="en-US"/>
          </a:p>
        </c:txPr>
        <c:crossAx val="181942912"/>
        <c:crosses val="autoZero"/>
        <c:auto val="1"/>
        <c:lblOffset val="100"/>
        <c:baseTimeUnit val="months"/>
        <c:majorUnit val="1"/>
        <c:majorTimeUnit val="months"/>
        <c:minorUnit val="1"/>
        <c:minorTimeUnit val="months"/>
      </c:dateAx>
      <c:valAx>
        <c:axId val="181942912"/>
        <c:scaling>
          <c:orientation val="minMax"/>
          <c:min val="8.0000000000000016E-2"/>
        </c:scaling>
        <c:delete val="0"/>
        <c:axPos val="l"/>
        <c:numFmt formatCode="0.00%" sourceLinked="1"/>
        <c:majorTickMark val="out"/>
        <c:minorTickMark val="none"/>
        <c:tickLblPos val="nextTo"/>
        <c:spPr>
          <a:ln w="3175">
            <a:solidFill>
              <a:srgbClr val="000000"/>
            </a:solidFill>
            <a:prstDash val="solid"/>
          </a:ln>
        </c:spPr>
        <c:txPr>
          <a:bodyPr rot="0" vert="horz"/>
          <a:lstStyle/>
          <a:p>
            <a:pPr>
              <a:defRPr sz="700"/>
            </a:pPr>
            <a:endParaRPr lang="en-US"/>
          </a:p>
        </c:txPr>
        <c:crossAx val="181941376"/>
        <c:crosses val="autoZero"/>
        <c:crossBetween val="between"/>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96032715941621E-2"/>
          <c:y val="8.2207135715079274E-2"/>
          <c:w val="0.8681831027803959"/>
          <c:h val="0.81368873669376296"/>
        </c:manualLayout>
      </c:layout>
      <c:lineChart>
        <c:grouping val="standard"/>
        <c:varyColors val="0"/>
        <c:ser>
          <c:idx val="0"/>
          <c:order val="0"/>
          <c:tx>
            <c:strRef>
              <c:f>Exceptions!$B$125</c:f>
              <c:strCache>
                <c:ptCount val="1"/>
                <c:pt idx="0">
                  <c:v>Appraisal</c:v>
                </c:pt>
              </c:strCache>
            </c:strRef>
          </c:tx>
          <c:spPr>
            <a:ln w="38100">
              <a:solidFill>
                <a:srgbClr val="3366FF"/>
              </a:solidFill>
              <a:prstDash val="solid"/>
            </a:ln>
          </c:spPr>
          <c:marker>
            <c:symbol val="none"/>
          </c:marker>
          <c:trendline>
            <c:name>Trend</c:name>
            <c:spPr>
              <a:ln w="25400">
                <a:solidFill>
                  <a:srgbClr val="000000"/>
                </a:solidFill>
                <a:prstDash val="solid"/>
              </a:ln>
            </c:spPr>
            <c:trendlineType val="linear"/>
            <c:dispRSqr val="0"/>
            <c:dispEq val="0"/>
          </c:trendline>
          <c:cat>
            <c:numRef>
              <c:f>Exceptions!$A$140:$A$151</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Exceptions!$B$140:$B$151</c:f>
              <c:numCache>
                <c:formatCode>0.0%</c:formatCode>
                <c:ptCount val="12"/>
                <c:pt idx="0">
                  <c:v>0.7689885871704053</c:v>
                </c:pt>
                <c:pt idx="1">
                  <c:v>0.78095611285266453</c:v>
                </c:pt>
                <c:pt idx="2">
                  <c:v>0.78353658536585369</c:v>
                </c:pt>
                <c:pt idx="3">
                  <c:v>0.82490421455938701</c:v>
                </c:pt>
                <c:pt idx="4">
                  <c:v>0.83736612455374848</c:v>
                </c:pt>
                <c:pt idx="5">
                  <c:v>0.83693045563549162</c:v>
                </c:pt>
                <c:pt idx="6">
                  <c:v>0.83619656412305232</c:v>
                </c:pt>
                <c:pt idx="7">
                  <c:v>0.81046788263283109</c:v>
                </c:pt>
                <c:pt idx="8">
                  <c:v>0.81150159744408945</c:v>
                </c:pt>
                <c:pt idx="9">
                  <c:v>0.79008396641343459</c:v>
                </c:pt>
                <c:pt idx="10">
                  <c:v>0.79141835518474379</c:v>
                </c:pt>
                <c:pt idx="11">
                  <c:v>0.78667192429022081</c:v>
                </c:pt>
              </c:numCache>
            </c:numRef>
          </c:val>
          <c:smooth val="0"/>
          <c:extLst xmlns:c16r2="http://schemas.microsoft.com/office/drawing/2015/06/chart">
            <c:ext xmlns:c16="http://schemas.microsoft.com/office/drawing/2014/chart" uri="{C3380CC4-5D6E-409C-BE32-E72D297353CC}">
              <c16:uniqueId val="{00000001-A891-4BF5-B084-9A20591F168A}"/>
            </c:ext>
          </c:extLst>
        </c:ser>
        <c:ser>
          <c:idx val="1"/>
          <c:order val="1"/>
          <c:tx>
            <c:strRef>
              <c:f>Exceptions!$C$125</c:f>
              <c:strCache>
                <c:ptCount val="1"/>
                <c:pt idx="0">
                  <c:v>Target</c:v>
                </c:pt>
              </c:strCache>
            </c:strRef>
          </c:tx>
          <c:spPr>
            <a:ln w="25400">
              <a:solidFill>
                <a:srgbClr val="FF0000"/>
              </a:solidFill>
              <a:prstDash val="solid"/>
            </a:ln>
          </c:spPr>
          <c:marker>
            <c:symbol val="none"/>
          </c:marker>
          <c:cat>
            <c:numRef>
              <c:f>Exceptions!$A$140:$A$151</c:f>
              <c:numCache>
                <c:formatCode>mmm\-yy</c:formatCode>
                <c:ptCount val="12"/>
                <c:pt idx="0">
                  <c:v>42887</c:v>
                </c:pt>
                <c:pt idx="1">
                  <c:v>42917</c:v>
                </c:pt>
                <c:pt idx="2">
                  <c:v>42948</c:v>
                </c:pt>
                <c:pt idx="3">
                  <c:v>42979</c:v>
                </c:pt>
                <c:pt idx="4">
                  <c:v>43009</c:v>
                </c:pt>
                <c:pt idx="5">
                  <c:v>43040</c:v>
                </c:pt>
                <c:pt idx="6">
                  <c:v>43070</c:v>
                </c:pt>
                <c:pt idx="7">
                  <c:v>43101</c:v>
                </c:pt>
                <c:pt idx="8">
                  <c:v>43132</c:v>
                </c:pt>
                <c:pt idx="9">
                  <c:v>43160</c:v>
                </c:pt>
                <c:pt idx="10">
                  <c:v>43191</c:v>
                </c:pt>
                <c:pt idx="11">
                  <c:v>43221</c:v>
                </c:pt>
              </c:numCache>
            </c:numRef>
          </c:cat>
          <c:val>
            <c:numRef>
              <c:f>Exceptions!$C$140:$C$151</c:f>
              <c:numCache>
                <c:formatCode>0%</c:formatCode>
                <c:ptCount val="12"/>
                <c:pt idx="0">
                  <c:v>0.8</c:v>
                </c:pt>
                <c:pt idx="1">
                  <c:v>0.8</c:v>
                </c:pt>
                <c:pt idx="2">
                  <c:v>0.8</c:v>
                </c:pt>
                <c:pt idx="3">
                  <c:v>0.8</c:v>
                </c:pt>
                <c:pt idx="4">
                  <c:v>0.8</c:v>
                </c:pt>
                <c:pt idx="5">
                  <c:v>0.8</c:v>
                </c:pt>
                <c:pt idx="6">
                  <c:v>0.8</c:v>
                </c:pt>
                <c:pt idx="7">
                  <c:v>0.8</c:v>
                </c:pt>
                <c:pt idx="8">
                  <c:v>0.8</c:v>
                </c:pt>
                <c:pt idx="9">
                  <c:v>0.8</c:v>
                </c:pt>
                <c:pt idx="10">
                  <c:v>0.8</c:v>
                </c:pt>
                <c:pt idx="11">
                  <c:v>0.8</c:v>
                </c:pt>
              </c:numCache>
            </c:numRef>
          </c:val>
          <c:smooth val="0"/>
          <c:extLst xmlns:c16r2="http://schemas.microsoft.com/office/drawing/2015/06/chart">
            <c:ext xmlns:c16="http://schemas.microsoft.com/office/drawing/2014/chart" uri="{C3380CC4-5D6E-409C-BE32-E72D297353CC}">
              <c16:uniqueId val="{00000002-A891-4BF5-B084-9A20591F168A}"/>
            </c:ext>
          </c:extLst>
        </c:ser>
        <c:dLbls>
          <c:showLegendKey val="0"/>
          <c:showVal val="0"/>
          <c:showCatName val="0"/>
          <c:showSerName val="0"/>
          <c:showPercent val="0"/>
          <c:showBubbleSize val="0"/>
        </c:dLbls>
        <c:marker val="1"/>
        <c:smooth val="0"/>
        <c:axId val="182387072"/>
        <c:axId val="182388608"/>
      </c:lineChart>
      <c:dateAx>
        <c:axId val="182387072"/>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a:pPr>
            <a:endParaRPr lang="en-US"/>
          </a:p>
        </c:txPr>
        <c:crossAx val="182388608"/>
        <c:crosses val="autoZero"/>
        <c:auto val="1"/>
        <c:lblOffset val="100"/>
        <c:baseTimeUnit val="months"/>
        <c:majorUnit val="1"/>
        <c:majorTimeUnit val="months"/>
        <c:minorUnit val="1"/>
        <c:minorTimeUnit val="months"/>
      </c:dateAx>
      <c:valAx>
        <c:axId val="182388608"/>
        <c:scaling>
          <c:orientation val="minMax"/>
          <c:max val="1"/>
          <c:min val="0.75000000000000011"/>
        </c:scaling>
        <c:delete val="0"/>
        <c:axPos val="l"/>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182387072"/>
        <c:crosses val="autoZero"/>
        <c:crossBetween val="between"/>
        <c:majorUnit val="5.000000000000001E-2"/>
        <c:minorUnit val="2.0000000000000004E-2"/>
      </c:valAx>
      <c:spPr>
        <a:gradFill rotWithShape="0">
          <a:gsLst>
            <a:gs pos="0">
              <a:srgbClr val="FFFFCC"/>
            </a:gs>
            <a:gs pos="50000">
              <a:srgbClr val="FFFFFF">
                <a:gamma/>
                <a:tint val="0"/>
                <a:invGamma/>
              </a:srgbClr>
            </a:gs>
            <a:gs pos="100000">
              <a:srgbClr val="FFFFCC"/>
            </a:gs>
          </a:gsLst>
          <a:lin ang="5400000" scaled="1"/>
        </a:grad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22AE4AF3-7816-4A5A-9634-3F873F4565A7}" type="presOf" srcId="{53EE46FC-CB90-4698-98FB-A5464C0A6725}" destId="{33291297-BE11-4447-9FD3-FC69B1805E67}" srcOrd="0" destOrd="0" presId="urn:microsoft.com/office/officeart/2005/8/layout/chevron1"/>
    <dgm:cxn modelId="{4E71206E-D8DA-4BA9-9DA7-B0D5CFA3EE26}" type="presOf" srcId="{E6F4016D-DA6B-42B9-B1AC-9D4F4B312DAA}" destId="{96587020-257B-4455-9D71-530DBFCD1DC9}" srcOrd="0" destOrd="0" presId="urn:microsoft.com/office/officeart/2005/8/layout/chevron1"/>
    <dgm:cxn modelId="{B5216771-0375-4FA8-B2D2-256A6FEF5C64}" type="presOf" srcId="{8F5478F4-8D6F-4923-9DE4-C066CC2A71B3}" destId="{38700709-8456-4E55-BB9E-44A22108D6E7}"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F686C7AA-6971-4B95-915A-82F5DED689D8}" type="presOf" srcId="{0092CEF5-FEF2-41C1-82EC-9F0462AE38D5}" destId="{51E12254-01BB-4D5E-8ACC-A84A2FA8FFD4}" srcOrd="0" destOrd="0" presId="urn:microsoft.com/office/officeart/2005/8/layout/chevron1"/>
    <dgm:cxn modelId="{5685C80E-F4E5-4C5F-8CD6-166BA3B74C29}" type="presOf" srcId="{196A829D-842E-4389-A80E-7854137BBB80}" destId="{718F7A59-E711-4057-BFC2-20549857AE81}"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856C2D17-D8A0-4035-AD4C-04C70B01CB2F}" type="presOf" srcId="{FE6AB69A-09A8-43BD-9A59-A29E9928828A}" destId="{80B5D6C7-A3A8-4F3E-AFD1-852EE44283E1}"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62A10CAD-22C4-4DEC-A412-815A04E0DF7A}" type="presParOf" srcId="{80B5D6C7-A3A8-4F3E-AFD1-852EE44283E1}" destId="{718F7A59-E711-4057-BFC2-20549857AE81}" srcOrd="0" destOrd="0" presId="urn:microsoft.com/office/officeart/2005/8/layout/chevron1"/>
    <dgm:cxn modelId="{9460EFBB-2296-4E82-926D-8FB418E416E7}" type="presParOf" srcId="{80B5D6C7-A3A8-4F3E-AFD1-852EE44283E1}" destId="{F408744E-3A0F-4023-B198-0927D6851B4C}" srcOrd="1" destOrd="0" presId="urn:microsoft.com/office/officeart/2005/8/layout/chevron1"/>
    <dgm:cxn modelId="{29000ADA-2FFA-4279-9C2A-40D887EEE5BA}" type="presParOf" srcId="{80B5D6C7-A3A8-4F3E-AFD1-852EE44283E1}" destId="{51E12254-01BB-4D5E-8ACC-A84A2FA8FFD4}" srcOrd="2" destOrd="0" presId="urn:microsoft.com/office/officeart/2005/8/layout/chevron1"/>
    <dgm:cxn modelId="{B84D947C-ED37-490B-8495-677FDD8ABC30}" type="presParOf" srcId="{80B5D6C7-A3A8-4F3E-AFD1-852EE44283E1}" destId="{3B23F1E1-14F9-4AF8-9B73-4D9FE2E139D5}" srcOrd="3" destOrd="0" presId="urn:microsoft.com/office/officeart/2005/8/layout/chevron1"/>
    <dgm:cxn modelId="{0B6AFD13-8EFD-45BE-AE57-CF6C1A519263}" type="presParOf" srcId="{80B5D6C7-A3A8-4F3E-AFD1-852EE44283E1}" destId="{33291297-BE11-4447-9FD3-FC69B1805E67}" srcOrd="4" destOrd="0" presId="urn:microsoft.com/office/officeart/2005/8/layout/chevron1"/>
    <dgm:cxn modelId="{F3197ADE-3F97-4088-8F38-C1125F9A281D}" type="presParOf" srcId="{80B5D6C7-A3A8-4F3E-AFD1-852EE44283E1}" destId="{F16417BF-BF28-4DB2-9750-4D1C9A374990}" srcOrd="5" destOrd="0" presId="urn:microsoft.com/office/officeart/2005/8/layout/chevron1"/>
    <dgm:cxn modelId="{3BC7E3A2-4D7B-4261-8D91-BEF8DE10BA5E}" type="presParOf" srcId="{80B5D6C7-A3A8-4F3E-AFD1-852EE44283E1}" destId="{96587020-257B-4455-9D71-530DBFCD1DC9}" srcOrd="6" destOrd="0" presId="urn:microsoft.com/office/officeart/2005/8/layout/chevron1"/>
    <dgm:cxn modelId="{19094DDE-AD3A-4638-8503-07589F0C9445}" type="presParOf" srcId="{80B5D6C7-A3A8-4F3E-AFD1-852EE44283E1}" destId="{BA5ACAB2-D251-401A-A72E-698A7AE76A67}" srcOrd="7" destOrd="0" presId="urn:microsoft.com/office/officeart/2005/8/layout/chevron1"/>
    <dgm:cxn modelId="{AF058BD6-650E-443C-A441-57F64D9F680C}"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195F7715-8F91-4EEC-A7A2-EE4A1BAF0A23}" type="presOf" srcId="{E6F4016D-DA6B-42B9-B1AC-9D4F4B312DAA}" destId="{96587020-257B-4455-9D71-530DBFCD1DC9}" srcOrd="0" destOrd="0" presId="urn:microsoft.com/office/officeart/2005/8/layout/chevron1"/>
    <dgm:cxn modelId="{0541D6DB-A91E-4042-B11E-3ABA93DA5D8E}" type="presOf" srcId="{FE6AB69A-09A8-43BD-9A59-A29E9928828A}" destId="{80B5D6C7-A3A8-4F3E-AFD1-852EE44283E1}"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8A15AD09-0D60-482B-A2DF-36FA32A34F52}" type="presOf" srcId="{0092CEF5-FEF2-41C1-82EC-9F0462AE38D5}" destId="{51E12254-01BB-4D5E-8ACC-A84A2FA8FFD4}"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118FC0C4-2E07-475E-8C1B-3B54D483925E}" srcId="{FE6AB69A-09A8-43BD-9A59-A29E9928828A}" destId="{8F5478F4-8D6F-4923-9DE4-C066CC2A71B3}" srcOrd="4" destOrd="0" parTransId="{7DD256B3-AEE8-4C4C-982D-2755BB48AC46}" sibTransId="{B66BEBDF-F604-42B1-AEE1-5AABC806941A}"/>
    <dgm:cxn modelId="{FD98BA11-CCC6-4DDD-9D75-5D9D1342C955}" type="presOf" srcId="{8F5478F4-8D6F-4923-9DE4-C066CC2A71B3}" destId="{38700709-8456-4E55-BB9E-44A22108D6E7}"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C16EB2CE-079F-4C13-B5A5-144956FF54D3}" type="presOf" srcId="{196A829D-842E-4389-A80E-7854137BBB80}" destId="{718F7A59-E711-4057-BFC2-20549857AE81}" srcOrd="0" destOrd="0" presId="urn:microsoft.com/office/officeart/2005/8/layout/chevron1"/>
    <dgm:cxn modelId="{4987B915-6F86-435A-A153-DFFCF8D4A33E}" srcId="{FE6AB69A-09A8-43BD-9A59-A29E9928828A}" destId="{53EE46FC-CB90-4698-98FB-A5464C0A6725}" srcOrd="2" destOrd="0" parTransId="{20F4BC6B-272D-4E02-BAB6-903516CDEE70}" sibTransId="{1A7CE2F5-1BF8-414C-AD6D-8DE14044B3AA}"/>
    <dgm:cxn modelId="{A95AB38D-C8C7-4031-B0E0-ABEDD15CCFA9}" type="presOf" srcId="{53EE46FC-CB90-4698-98FB-A5464C0A6725}" destId="{33291297-BE11-4447-9FD3-FC69B1805E67}" srcOrd="0" destOrd="0" presId="urn:microsoft.com/office/officeart/2005/8/layout/chevron1"/>
    <dgm:cxn modelId="{07EF0D37-CD14-480A-A2A7-8D0A944421DB}" type="presParOf" srcId="{80B5D6C7-A3A8-4F3E-AFD1-852EE44283E1}" destId="{718F7A59-E711-4057-BFC2-20549857AE81}" srcOrd="0" destOrd="0" presId="urn:microsoft.com/office/officeart/2005/8/layout/chevron1"/>
    <dgm:cxn modelId="{69BE5080-F712-46F1-9994-9689323A10A3}" type="presParOf" srcId="{80B5D6C7-A3A8-4F3E-AFD1-852EE44283E1}" destId="{F408744E-3A0F-4023-B198-0927D6851B4C}" srcOrd="1" destOrd="0" presId="urn:microsoft.com/office/officeart/2005/8/layout/chevron1"/>
    <dgm:cxn modelId="{F7A8B5F1-7203-44A3-AEAC-FF53D4AD3D66}" type="presParOf" srcId="{80B5D6C7-A3A8-4F3E-AFD1-852EE44283E1}" destId="{51E12254-01BB-4D5E-8ACC-A84A2FA8FFD4}" srcOrd="2" destOrd="0" presId="urn:microsoft.com/office/officeart/2005/8/layout/chevron1"/>
    <dgm:cxn modelId="{3119DDB8-1C64-4FBF-8851-4B47B68917F4}" type="presParOf" srcId="{80B5D6C7-A3A8-4F3E-AFD1-852EE44283E1}" destId="{3B23F1E1-14F9-4AF8-9B73-4D9FE2E139D5}" srcOrd="3" destOrd="0" presId="urn:microsoft.com/office/officeart/2005/8/layout/chevron1"/>
    <dgm:cxn modelId="{B3E23EA6-2CAD-4DE1-B442-E653480F3592}" type="presParOf" srcId="{80B5D6C7-A3A8-4F3E-AFD1-852EE44283E1}" destId="{33291297-BE11-4447-9FD3-FC69B1805E67}" srcOrd="4" destOrd="0" presId="urn:microsoft.com/office/officeart/2005/8/layout/chevron1"/>
    <dgm:cxn modelId="{8266F3A5-D76E-4506-A429-CFFFC0D3CAD9}" type="presParOf" srcId="{80B5D6C7-A3A8-4F3E-AFD1-852EE44283E1}" destId="{F16417BF-BF28-4DB2-9750-4D1C9A374990}" srcOrd="5" destOrd="0" presId="urn:microsoft.com/office/officeart/2005/8/layout/chevron1"/>
    <dgm:cxn modelId="{25DEACAB-2626-4842-85B8-8A5921733479}" type="presParOf" srcId="{80B5D6C7-A3A8-4F3E-AFD1-852EE44283E1}" destId="{96587020-257B-4455-9D71-530DBFCD1DC9}" srcOrd="6" destOrd="0" presId="urn:microsoft.com/office/officeart/2005/8/layout/chevron1"/>
    <dgm:cxn modelId="{9ADC5DF7-7474-4E82-8ABF-A072D48ED378}" type="presParOf" srcId="{80B5D6C7-A3A8-4F3E-AFD1-852EE44283E1}" destId="{BA5ACAB2-D251-401A-A72E-698A7AE76A67}" srcOrd="7" destOrd="0" presId="urn:microsoft.com/office/officeart/2005/8/layout/chevron1"/>
    <dgm:cxn modelId="{E7B87247-1F5A-4FC4-9656-D8B2EFA45584}"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F1A55E87-8D91-4849-AD30-AE07180DBFF1}" type="presOf" srcId="{FE6AB69A-09A8-43BD-9A59-A29E9928828A}" destId="{80B5D6C7-A3A8-4F3E-AFD1-852EE44283E1}"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3CBF4658-7630-401F-86E6-300B4189421E}" type="presOf" srcId="{E6F4016D-DA6B-42B9-B1AC-9D4F4B312DAA}" destId="{96587020-257B-4455-9D71-530DBFCD1DC9}" srcOrd="0" destOrd="0" presId="urn:microsoft.com/office/officeart/2005/8/layout/chevron1"/>
    <dgm:cxn modelId="{8B774267-7CB3-4A71-B3EF-6DF2B9BD036B}" type="presOf" srcId="{8F5478F4-8D6F-4923-9DE4-C066CC2A71B3}" destId="{38700709-8456-4E55-BB9E-44A22108D6E7}"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43AECC11-C4BB-4D9C-926E-8D7BD8C416CE}" type="presOf" srcId="{196A829D-842E-4389-A80E-7854137BBB80}" destId="{718F7A59-E711-4057-BFC2-20549857AE81}" srcOrd="0" destOrd="0" presId="urn:microsoft.com/office/officeart/2005/8/layout/chevron1"/>
    <dgm:cxn modelId="{24880122-1618-4FC5-9B29-7FC286E8F3D7}" type="presOf" srcId="{0092CEF5-FEF2-41C1-82EC-9F0462AE38D5}" destId="{51E12254-01BB-4D5E-8ACC-A84A2FA8FFD4}"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F79453AC-A4F9-4672-9506-78F6A962250F}" type="presOf" srcId="{53EE46FC-CB90-4698-98FB-A5464C0A6725}" destId="{33291297-BE11-4447-9FD3-FC69B1805E67}" srcOrd="0" destOrd="0" presId="urn:microsoft.com/office/officeart/2005/8/layout/chevron1"/>
    <dgm:cxn modelId="{4E83416F-2181-4812-B24C-B0E1DD147793}" type="presParOf" srcId="{80B5D6C7-A3A8-4F3E-AFD1-852EE44283E1}" destId="{718F7A59-E711-4057-BFC2-20549857AE81}" srcOrd="0" destOrd="0" presId="urn:microsoft.com/office/officeart/2005/8/layout/chevron1"/>
    <dgm:cxn modelId="{6BCED69E-A35E-46C7-9550-82AD3A8E00D1}" type="presParOf" srcId="{80B5D6C7-A3A8-4F3E-AFD1-852EE44283E1}" destId="{F408744E-3A0F-4023-B198-0927D6851B4C}" srcOrd="1" destOrd="0" presId="urn:microsoft.com/office/officeart/2005/8/layout/chevron1"/>
    <dgm:cxn modelId="{5DF3E24D-7406-46D8-9DD2-D9C4369494F9}" type="presParOf" srcId="{80B5D6C7-A3A8-4F3E-AFD1-852EE44283E1}" destId="{51E12254-01BB-4D5E-8ACC-A84A2FA8FFD4}" srcOrd="2" destOrd="0" presId="urn:microsoft.com/office/officeart/2005/8/layout/chevron1"/>
    <dgm:cxn modelId="{52B08730-2DA2-43CA-BF03-779E4946398C}" type="presParOf" srcId="{80B5D6C7-A3A8-4F3E-AFD1-852EE44283E1}" destId="{3B23F1E1-14F9-4AF8-9B73-4D9FE2E139D5}" srcOrd="3" destOrd="0" presId="urn:microsoft.com/office/officeart/2005/8/layout/chevron1"/>
    <dgm:cxn modelId="{25C78BAC-6B2E-4804-9D92-513B26EDDD8B}" type="presParOf" srcId="{80B5D6C7-A3A8-4F3E-AFD1-852EE44283E1}" destId="{33291297-BE11-4447-9FD3-FC69B1805E67}" srcOrd="4" destOrd="0" presId="urn:microsoft.com/office/officeart/2005/8/layout/chevron1"/>
    <dgm:cxn modelId="{74452236-ACDD-408C-A723-FCE2413DD734}" type="presParOf" srcId="{80B5D6C7-A3A8-4F3E-AFD1-852EE44283E1}" destId="{F16417BF-BF28-4DB2-9750-4D1C9A374990}" srcOrd="5" destOrd="0" presId="urn:microsoft.com/office/officeart/2005/8/layout/chevron1"/>
    <dgm:cxn modelId="{0EA18CAF-7CB6-443E-8C90-1B9A1F683589}" type="presParOf" srcId="{80B5D6C7-A3A8-4F3E-AFD1-852EE44283E1}" destId="{96587020-257B-4455-9D71-530DBFCD1DC9}" srcOrd="6" destOrd="0" presId="urn:microsoft.com/office/officeart/2005/8/layout/chevron1"/>
    <dgm:cxn modelId="{8A7B8A81-70A9-47A5-9652-2ECD9B84E45B}" type="presParOf" srcId="{80B5D6C7-A3A8-4F3E-AFD1-852EE44283E1}" destId="{BA5ACAB2-D251-401A-A72E-698A7AE76A67}" srcOrd="7" destOrd="0" presId="urn:microsoft.com/office/officeart/2005/8/layout/chevron1"/>
    <dgm:cxn modelId="{39C0D304-3CA4-403A-B1BC-23A02C0C5045}"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9DB50B2E-F130-4690-88AA-9CFB2215E031}" type="presOf" srcId="{0092CEF5-FEF2-41C1-82EC-9F0462AE38D5}" destId="{51E12254-01BB-4D5E-8ACC-A84A2FA8FFD4}"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7FC14E74-DB79-4C95-8126-F1E1D71E6D84}" type="presOf" srcId="{196A829D-842E-4389-A80E-7854137BBB80}" destId="{718F7A59-E711-4057-BFC2-20549857AE81}" srcOrd="0" destOrd="0" presId="urn:microsoft.com/office/officeart/2005/8/layout/chevron1"/>
    <dgm:cxn modelId="{50460C97-9D05-4EAF-80AE-8643E11B1877}" type="presOf" srcId="{FE6AB69A-09A8-43BD-9A59-A29E9928828A}" destId="{80B5D6C7-A3A8-4F3E-AFD1-852EE44283E1}"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B3CE1F60-512A-4E83-A809-EBB3AE66F607}" type="presOf" srcId="{E6F4016D-DA6B-42B9-B1AC-9D4F4B312DAA}" destId="{96587020-257B-4455-9D71-530DBFCD1DC9}" srcOrd="0" destOrd="0" presId="urn:microsoft.com/office/officeart/2005/8/layout/chevron1"/>
    <dgm:cxn modelId="{13DD9317-8077-47D6-8A4B-E63131561BEA}" type="presOf" srcId="{53EE46FC-CB90-4698-98FB-A5464C0A6725}" destId="{33291297-BE11-4447-9FD3-FC69B1805E67}"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254A84D4-5958-46CC-8DA1-885D61049C33}" type="presOf" srcId="{8F5478F4-8D6F-4923-9DE4-C066CC2A71B3}" destId="{38700709-8456-4E55-BB9E-44A22108D6E7}"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4ED49832-A687-46C8-A436-5ED45AE0757E}" type="presParOf" srcId="{80B5D6C7-A3A8-4F3E-AFD1-852EE44283E1}" destId="{718F7A59-E711-4057-BFC2-20549857AE81}" srcOrd="0" destOrd="0" presId="urn:microsoft.com/office/officeart/2005/8/layout/chevron1"/>
    <dgm:cxn modelId="{4E94CE1C-0B55-4533-83DF-93E68F2BC3B2}" type="presParOf" srcId="{80B5D6C7-A3A8-4F3E-AFD1-852EE44283E1}" destId="{F408744E-3A0F-4023-B198-0927D6851B4C}" srcOrd="1" destOrd="0" presId="urn:microsoft.com/office/officeart/2005/8/layout/chevron1"/>
    <dgm:cxn modelId="{EBE1BF41-08D5-4E6F-AE65-ED4C6BEE21C7}" type="presParOf" srcId="{80B5D6C7-A3A8-4F3E-AFD1-852EE44283E1}" destId="{51E12254-01BB-4D5E-8ACC-A84A2FA8FFD4}" srcOrd="2" destOrd="0" presId="urn:microsoft.com/office/officeart/2005/8/layout/chevron1"/>
    <dgm:cxn modelId="{8B337AF5-1E9F-40DA-92F5-164D67E32E7C}" type="presParOf" srcId="{80B5D6C7-A3A8-4F3E-AFD1-852EE44283E1}" destId="{3B23F1E1-14F9-4AF8-9B73-4D9FE2E139D5}" srcOrd="3" destOrd="0" presId="urn:microsoft.com/office/officeart/2005/8/layout/chevron1"/>
    <dgm:cxn modelId="{C2684771-05DF-4726-B8EE-5F8928F53CB5}" type="presParOf" srcId="{80B5D6C7-A3A8-4F3E-AFD1-852EE44283E1}" destId="{33291297-BE11-4447-9FD3-FC69B1805E67}" srcOrd="4" destOrd="0" presId="urn:microsoft.com/office/officeart/2005/8/layout/chevron1"/>
    <dgm:cxn modelId="{EB27ECE1-FCA1-4135-B0D1-62DCBE9AC771}" type="presParOf" srcId="{80B5D6C7-A3A8-4F3E-AFD1-852EE44283E1}" destId="{F16417BF-BF28-4DB2-9750-4D1C9A374990}" srcOrd="5" destOrd="0" presId="urn:microsoft.com/office/officeart/2005/8/layout/chevron1"/>
    <dgm:cxn modelId="{4FA5B193-D4CF-411D-9ACD-EB0BAF32FE6B}" type="presParOf" srcId="{80B5D6C7-A3A8-4F3E-AFD1-852EE44283E1}" destId="{96587020-257B-4455-9D71-530DBFCD1DC9}" srcOrd="6" destOrd="0" presId="urn:microsoft.com/office/officeart/2005/8/layout/chevron1"/>
    <dgm:cxn modelId="{7AC08F17-D39C-445D-AE9B-7661B934E523}" type="presParOf" srcId="{80B5D6C7-A3A8-4F3E-AFD1-852EE44283E1}" destId="{BA5ACAB2-D251-401A-A72E-698A7AE76A67}" srcOrd="7" destOrd="0" presId="urn:microsoft.com/office/officeart/2005/8/layout/chevron1"/>
    <dgm:cxn modelId="{D38B2C08-32DE-43D6-A3BF-655A1A78AA9B}"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98C2760F-ED24-47E4-B381-362D501AE6ED}" srcId="{FE6AB69A-09A8-43BD-9A59-A29E9928828A}" destId="{196A829D-842E-4389-A80E-7854137BBB80}" srcOrd="0" destOrd="0" parTransId="{12927226-68B2-48FB-A6C3-24EFE0C0D16D}" sibTransId="{FB13D37C-392C-4AA8-A478-2A3336D26028}"/>
    <dgm:cxn modelId="{2E90C3B0-1588-4CB4-A847-7C0170FBDF15}" type="presOf" srcId="{53EE46FC-CB90-4698-98FB-A5464C0A6725}" destId="{33291297-BE11-4447-9FD3-FC69B1805E67}" srcOrd="0" destOrd="0" presId="urn:microsoft.com/office/officeart/2005/8/layout/chevron1"/>
    <dgm:cxn modelId="{C1A6731B-186E-40A2-AFD4-AF4AD4B9D143}" type="presOf" srcId="{0092CEF5-FEF2-41C1-82EC-9F0462AE38D5}" destId="{51E12254-01BB-4D5E-8ACC-A84A2FA8FFD4}" srcOrd="0" destOrd="0" presId="urn:microsoft.com/office/officeart/2005/8/layout/chevron1"/>
    <dgm:cxn modelId="{F347806B-B92D-48C7-8B19-74945BA061D7}" type="presOf" srcId="{FE6AB69A-09A8-43BD-9A59-A29E9928828A}" destId="{80B5D6C7-A3A8-4F3E-AFD1-852EE44283E1}" srcOrd="0" destOrd="0" presId="urn:microsoft.com/office/officeart/2005/8/layout/chevron1"/>
    <dgm:cxn modelId="{4987B915-6F86-435A-A153-DFFCF8D4A33E}" srcId="{FE6AB69A-09A8-43BD-9A59-A29E9928828A}" destId="{53EE46FC-CB90-4698-98FB-A5464C0A6725}" srcOrd="2" destOrd="0" parTransId="{20F4BC6B-272D-4E02-BAB6-903516CDEE70}" sibTransId="{1A7CE2F5-1BF8-414C-AD6D-8DE14044B3AA}"/>
    <dgm:cxn modelId="{85C18D16-84BF-41E1-B445-A7EBB2588305}" type="presOf" srcId="{E6F4016D-DA6B-42B9-B1AC-9D4F4B312DAA}" destId="{96587020-257B-4455-9D71-530DBFCD1DC9}"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FFF3CDA8-5C0F-4462-A090-A50452F659C9}" type="presOf" srcId="{8F5478F4-8D6F-4923-9DE4-C066CC2A71B3}" destId="{38700709-8456-4E55-BB9E-44A22108D6E7}" srcOrd="0" destOrd="0" presId="urn:microsoft.com/office/officeart/2005/8/layout/chevron1"/>
    <dgm:cxn modelId="{CF94F7CC-15FA-49A4-87D6-D5D27BD1E321}" type="presOf" srcId="{196A829D-842E-4389-A80E-7854137BBB80}" destId="{718F7A59-E711-4057-BFC2-20549857AE81}" srcOrd="0" destOrd="0" presId="urn:microsoft.com/office/officeart/2005/8/layout/chevron1"/>
    <dgm:cxn modelId="{0404F014-1B35-42E1-9BB4-B59BE11A60C3}" type="presParOf" srcId="{80B5D6C7-A3A8-4F3E-AFD1-852EE44283E1}" destId="{718F7A59-E711-4057-BFC2-20549857AE81}" srcOrd="0" destOrd="0" presId="urn:microsoft.com/office/officeart/2005/8/layout/chevron1"/>
    <dgm:cxn modelId="{E50B1F23-3BCA-419F-A88D-D8D956D52896}" type="presParOf" srcId="{80B5D6C7-A3A8-4F3E-AFD1-852EE44283E1}" destId="{F408744E-3A0F-4023-B198-0927D6851B4C}" srcOrd="1" destOrd="0" presId="urn:microsoft.com/office/officeart/2005/8/layout/chevron1"/>
    <dgm:cxn modelId="{0F2AF2B3-BD6C-47ED-84A3-2EB13E86CA61}" type="presParOf" srcId="{80B5D6C7-A3A8-4F3E-AFD1-852EE44283E1}" destId="{51E12254-01BB-4D5E-8ACC-A84A2FA8FFD4}" srcOrd="2" destOrd="0" presId="urn:microsoft.com/office/officeart/2005/8/layout/chevron1"/>
    <dgm:cxn modelId="{09BD4F17-CE08-4C2E-9C0B-750B38A0B122}" type="presParOf" srcId="{80B5D6C7-A3A8-4F3E-AFD1-852EE44283E1}" destId="{3B23F1E1-14F9-4AF8-9B73-4D9FE2E139D5}" srcOrd="3" destOrd="0" presId="urn:microsoft.com/office/officeart/2005/8/layout/chevron1"/>
    <dgm:cxn modelId="{6C5B8063-35CD-4C70-9823-7B82B77D1A9A}" type="presParOf" srcId="{80B5D6C7-A3A8-4F3E-AFD1-852EE44283E1}" destId="{33291297-BE11-4447-9FD3-FC69B1805E67}" srcOrd="4" destOrd="0" presId="urn:microsoft.com/office/officeart/2005/8/layout/chevron1"/>
    <dgm:cxn modelId="{E364360B-6991-41D0-8EE8-96E3BDF726E9}" type="presParOf" srcId="{80B5D6C7-A3A8-4F3E-AFD1-852EE44283E1}" destId="{F16417BF-BF28-4DB2-9750-4D1C9A374990}" srcOrd="5" destOrd="0" presId="urn:microsoft.com/office/officeart/2005/8/layout/chevron1"/>
    <dgm:cxn modelId="{7B31E158-BB4B-4041-8194-A10B8C0FA264}" type="presParOf" srcId="{80B5D6C7-A3A8-4F3E-AFD1-852EE44283E1}" destId="{96587020-257B-4455-9D71-530DBFCD1DC9}" srcOrd="6" destOrd="0" presId="urn:microsoft.com/office/officeart/2005/8/layout/chevron1"/>
    <dgm:cxn modelId="{6E692625-4F51-42E4-B6D2-9D96F4DFF4F6}" type="presParOf" srcId="{80B5D6C7-A3A8-4F3E-AFD1-852EE44283E1}" destId="{BA5ACAB2-D251-401A-A72E-698A7AE76A67}" srcOrd="7" destOrd="0" presId="urn:microsoft.com/office/officeart/2005/8/layout/chevron1"/>
    <dgm:cxn modelId="{A21EC046-3DBD-47C4-A838-6D530DC2A85F}"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45C144DC-37E5-47A5-88D5-0B7816CE1E44}" type="presOf" srcId="{E6F4016D-DA6B-42B9-B1AC-9D4F4B312DAA}" destId="{96587020-257B-4455-9D71-530DBFCD1DC9}" srcOrd="0" destOrd="0" presId="urn:microsoft.com/office/officeart/2005/8/layout/chevron1"/>
    <dgm:cxn modelId="{B6E04FA5-9018-42E8-B6C8-D4BDAED85341}" type="presOf" srcId="{196A829D-842E-4389-A80E-7854137BBB80}" destId="{718F7A59-E711-4057-BFC2-20549857AE81}" srcOrd="0" destOrd="0" presId="urn:microsoft.com/office/officeart/2005/8/layout/chevron1"/>
    <dgm:cxn modelId="{F147B653-7E32-4EE2-B661-615F68EB9C8C}" type="presOf" srcId="{FE6AB69A-09A8-43BD-9A59-A29E9928828A}" destId="{80B5D6C7-A3A8-4F3E-AFD1-852EE44283E1}"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56E7582C-1F5A-4712-A3FC-1EAA63113F0F}" type="presOf" srcId="{0092CEF5-FEF2-41C1-82EC-9F0462AE38D5}" destId="{51E12254-01BB-4D5E-8ACC-A84A2FA8FFD4}"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328CB03B-8412-4E5F-8F43-3CC51E510EA1}" type="presOf" srcId="{8F5478F4-8D6F-4923-9DE4-C066CC2A71B3}" destId="{38700709-8456-4E55-BB9E-44A22108D6E7}" srcOrd="0" destOrd="0" presId="urn:microsoft.com/office/officeart/2005/8/layout/chevron1"/>
    <dgm:cxn modelId="{F29C4471-B8C9-4357-9924-0BDF86B79DB5}" type="presOf" srcId="{53EE46FC-CB90-4698-98FB-A5464C0A6725}" destId="{33291297-BE11-4447-9FD3-FC69B1805E67}" srcOrd="0" destOrd="0" presId="urn:microsoft.com/office/officeart/2005/8/layout/chevron1"/>
    <dgm:cxn modelId="{377AE891-667A-421A-80B3-393F8E3677B2}" type="presParOf" srcId="{80B5D6C7-A3A8-4F3E-AFD1-852EE44283E1}" destId="{718F7A59-E711-4057-BFC2-20549857AE81}" srcOrd="0" destOrd="0" presId="urn:microsoft.com/office/officeart/2005/8/layout/chevron1"/>
    <dgm:cxn modelId="{B8DEB5D9-FBFA-4831-9937-FD68684A72AB}" type="presParOf" srcId="{80B5D6C7-A3A8-4F3E-AFD1-852EE44283E1}" destId="{F408744E-3A0F-4023-B198-0927D6851B4C}" srcOrd="1" destOrd="0" presId="urn:microsoft.com/office/officeart/2005/8/layout/chevron1"/>
    <dgm:cxn modelId="{DAB46408-E1F0-49C9-AB3E-B338B7A8EB63}" type="presParOf" srcId="{80B5D6C7-A3A8-4F3E-AFD1-852EE44283E1}" destId="{51E12254-01BB-4D5E-8ACC-A84A2FA8FFD4}" srcOrd="2" destOrd="0" presId="urn:microsoft.com/office/officeart/2005/8/layout/chevron1"/>
    <dgm:cxn modelId="{FD30B35E-112F-47DC-8F9C-8C9086F14660}" type="presParOf" srcId="{80B5D6C7-A3A8-4F3E-AFD1-852EE44283E1}" destId="{3B23F1E1-14F9-4AF8-9B73-4D9FE2E139D5}" srcOrd="3" destOrd="0" presId="urn:microsoft.com/office/officeart/2005/8/layout/chevron1"/>
    <dgm:cxn modelId="{2CBBF1AD-4C38-40CE-9F41-DC8AB1E0A7D7}" type="presParOf" srcId="{80B5D6C7-A3A8-4F3E-AFD1-852EE44283E1}" destId="{33291297-BE11-4447-9FD3-FC69B1805E67}" srcOrd="4" destOrd="0" presId="urn:microsoft.com/office/officeart/2005/8/layout/chevron1"/>
    <dgm:cxn modelId="{296A2F38-81DF-49E5-861B-989EF9FFFF7F}" type="presParOf" srcId="{80B5D6C7-A3A8-4F3E-AFD1-852EE44283E1}" destId="{F16417BF-BF28-4DB2-9750-4D1C9A374990}" srcOrd="5" destOrd="0" presId="urn:microsoft.com/office/officeart/2005/8/layout/chevron1"/>
    <dgm:cxn modelId="{375BD28C-9575-47FF-BB72-8FC220C9FDA3}" type="presParOf" srcId="{80B5D6C7-A3A8-4F3E-AFD1-852EE44283E1}" destId="{96587020-257B-4455-9D71-530DBFCD1DC9}" srcOrd="6" destOrd="0" presId="urn:microsoft.com/office/officeart/2005/8/layout/chevron1"/>
    <dgm:cxn modelId="{14165FF7-A561-4BE9-9369-863C2C1C1B4C}" type="presParOf" srcId="{80B5D6C7-A3A8-4F3E-AFD1-852EE44283E1}" destId="{BA5ACAB2-D251-401A-A72E-698A7AE76A67}" srcOrd="7" destOrd="0" presId="urn:microsoft.com/office/officeart/2005/8/layout/chevron1"/>
    <dgm:cxn modelId="{6FACF842-3CD7-4537-AB88-A9FC6BCFC1A8}"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C8B7670C-6141-4B45-82F0-DAE46BA9B61A}" type="presOf" srcId="{FE6AB69A-09A8-43BD-9A59-A29E9928828A}" destId="{80B5D6C7-A3A8-4F3E-AFD1-852EE44283E1}"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A928D484-5643-403B-86E1-CA5F3B5C9416}" type="presOf" srcId="{196A829D-842E-4389-A80E-7854137BBB80}" destId="{718F7A59-E711-4057-BFC2-20549857AE81}" srcOrd="0" destOrd="0" presId="urn:microsoft.com/office/officeart/2005/8/layout/chevron1"/>
    <dgm:cxn modelId="{D194D1E6-DA11-4752-ABCC-D3B04676275E}" type="presOf" srcId="{E6F4016D-DA6B-42B9-B1AC-9D4F4B312DAA}" destId="{96587020-257B-4455-9D71-530DBFCD1DC9}" srcOrd="0" destOrd="0" presId="urn:microsoft.com/office/officeart/2005/8/layout/chevron1"/>
    <dgm:cxn modelId="{B6E3B7CD-2126-4274-99C6-44E34AB28D8F}" type="presOf" srcId="{8F5478F4-8D6F-4923-9DE4-C066CC2A71B3}" destId="{38700709-8456-4E55-BB9E-44A22108D6E7}"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F448CD7D-CEF2-4B7E-B937-2DFF16A80B96}" type="presOf" srcId="{53EE46FC-CB90-4698-98FB-A5464C0A6725}" destId="{33291297-BE11-4447-9FD3-FC69B1805E67}" srcOrd="0" destOrd="0" presId="urn:microsoft.com/office/officeart/2005/8/layout/chevron1"/>
    <dgm:cxn modelId="{E29FC383-4A28-4F84-8AA8-C8E59B5A54B7}" type="presOf" srcId="{0092CEF5-FEF2-41C1-82EC-9F0462AE38D5}" destId="{51E12254-01BB-4D5E-8ACC-A84A2FA8FFD4}"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0BAA89B0-6F51-411A-B653-D8539FC8AF7E}" type="presParOf" srcId="{80B5D6C7-A3A8-4F3E-AFD1-852EE44283E1}" destId="{718F7A59-E711-4057-BFC2-20549857AE81}" srcOrd="0" destOrd="0" presId="urn:microsoft.com/office/officeart/2005/8/layout/chevron1"/>
    <dgm:cxn modelId="{0B941C9B-474B-4441-8E49-4DEAC11C1A5E}" type="presParOf" srcId="{80B5D6C7-A3A8-4F3E-AFD1-852EE44283E1}" destId="{F408744E-3A0F-4023-B198-0927D6851B4C}" srcOrd="1" destOrd="0" presId="urn:microsoft.com/office/officeart/2005/8/layout/chevron1"/>
    <dgm:cxn modelId="{4E23C952-0569-417D-AB35-96FDF7BA593D}" type="presParOf" srcId="{80B5D6C7-A3A8-4F3E-AFD1-852EE44283E1}" destId="{51E12254-01BB-4D5E-8ACC-A84A2FA8FFD4}" srcOrd="2" destOrd="0" presId="urn:microsoft.com/office/officeart/2005/8/layout/chevron1"/>
    <dgm:cxn modelId="{DAEF9F73-1660-4821-963C-CF250378585F}" type="presParOf" srcId="{80B5D6C7-A3A8-4F3E-AFD1-852EE44283E1}" destId="{3B23F1E1-14F9-4AF8-9B73-4D9FE2E139D5}" srcOrd="3" destOrd="0" presId="urn:microsoft.com/office/officeart/2005/8/layout/chevron1"/>
    <dgm:cxn modelId="{E65ADCF4-B223-4B62-9C44-0B263C38FDE0}" type="presParOf" srcId="{80B5D6C7-A3A8-4F3E-AFD1-852EE44283E1}" destId="{33291297-BE11-4447-9FD3-FC69B1805E67}" srcOrd="4" destOrd="0" presId="urn:microsoft.com/office/officeart/2005/8/layout/chevron1"/>
    <dgm:cxn modelId="{232136DB-5560-49E8-A634-1686DCE8E172}" type="presParOf" srcId="{80B5D6C7-A3A8-4F3E-AFD1-852EE44283E1}" destId="{F16417BF-BF28-4DB2-9750-4D1C9A374990}" srcOrd="5" destOrd="0" presId="urn:microsoft.com/office/officeart/2005/8/layout/chevron1"/>
    <dgm:cxn modelId="{B9796D48-0D30-4D5B-AE01-ECC28FF58F3A}" type="presParOf" srcId="{80B5D6C7-A3A8-4F3E-AFD1-852EE44283E1}" destId="{96587020-257B-4455-9D71-530DBFCD1DC9}" srcOrd="6" destOrd="0" presId="urn:microsoft.com/office/officeart/2005/8/layout/chevron1"/>
    <dgm:cxn modelId="{4031E9CA-A796-458D-8826-B67DADE5CA51}" type="presParOf" srcId="{80B5D6C7-A3A8-4F3E-AFD1-852EE44283E1}" destId="{BA5ACAB2-D251-401A-A72E-698A7AE76A67}" srcOrd="7" destOrd="0" presId="urn:microsoft.com/office/officeart/2005/8/layout/chevron1"/>
    <dgm:cxn modelId="{5F86F074-51D6-43DA-8359-23F88EC1C87F}"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0072CE"/>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768692"/>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7BE31420-8889-4552-AA7A-DFE4809B315B}" type="presOf" srcId="{E6F4016D-DA6B-42B9-B1AC-9D4F4B312DAA}" destId="{96587020-257B-4455-9D71-530DBFCD1DC9}" srcOrd="0" destOrd="0" presId="urn:microsoft.com/office/officeart/2005/8/layout/chevron1"/>
    <dgm:cxn modelId="{1FE5AB73-9D18-4E0E-A357-E9F4534114C8}" type="presOf" srcId="{FE6AB69A-09A8-43BD-9A59-A29E9928828A}" destId="{80B5D6C7-A3A8-4F3E-AFD1-852EE44283E1}"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E8B4C804-6CF6-40C0-ADF3-E904259DB30A}" type="presOf" srcId="{196A829D-842E-4389-A80E-7854137BBB80}" destId="{718F7A59-E711-4057-BFC2-20549857AE81}"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00BA6354-7EC0-4A84-A6C2-BEFF493D4C46}" type="presOf" srcId="{0092CEF5-FEF2-41C1-82EC-9F0462AE38D5}" destId="{51E12254-01BB-4D5E-8ACC-A84A2FA8FFD4}" srcOrd="0" destOrd="0" presId="urn:microsoft.com/office/officeart/2005/8/layout/chevron1"/>
    <dgm:cxn modelId="{508F78D3-8542-441E-A880-3262B4030462}" type="presOf" srcId="{8F5478F4-8D6F-4923-9DE4-C066CC2A71B3}" destId="{38700709-8456-4E55-BB9E-44A22108D6E7}"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1BF48A1C-2B9B-426F-901E-AF9C1B5EE33F}" type="presOf" srcId="{53EE46FC-CB90-4698-98FB-A5464C0A6725}" destId="{33291297-BE11-4447-9FD3-FC69B1805E67}" srcOrd="0" destOrd="0" presId="urn:microsoft.com/office/officeart/2005/8/layout/chevron1"/>
    <dgm:cxn modelId="{5E6E6DDA-8F0F-4341-8963-5A7D0207FE86}" type="presParOf" srcId="{80B5D6C7-A3A8-4F3E-AFD1-852EE44283E1}" destId="{718F7A59-E711-4057-BFC2-20549857AE81}" srcOrd="0" destOrd="0" presId="urn:microsoft.com/office/officeart/2005/8/layout/chevron1"/>
    <dgm:cxn modelId="{7483EB02-C9F5-458C-85DD-E65FD4726ECC}" type="presParOf" srcId="{80B5D6C7-A3A8-4F3E-AFD1-852EE44283E1}" destId="{F408744E-3A0F-4023-B198-0927D6851B4C}" srcOrd="1" destOrd="0" presId="urn:microsoft.com/office/officeart/2005/8/layout/chevron1"/>
    <dgm:cxn modelId="{B0AE3266-7A04-4B39-95DC-95030AE57AE4}" type="presParOf" srcId="{80B5D6C7-A3A8-4F3E-AFD1-852EE44283E1}" destId="{51E12254-01BB-4D5E-8ACC-A84A2FA8FFD4}" srcOrd="2" destOrd="0" presId="urn:microsoft.com/office/officeart/2005/8/layout/chevron1"/>
    <dgm:cxn modelId="{A735E14F-EBF7-4570-AC3B-AA4811BB2D4C}" type="presParOf" srcId="{80B5D6C7-A3A8-4F3E-AFD1-852EE44283E1}" destId="{3B23F1E1-14F9-4AF8-9B73-4D9FE2E139D5}" srcOrd="3" destOrd="0" presId="urn:microsoft.com/office/officeart/2005/8/layout/chevron1"/>
    <dgm:cxn modelId="{8F0DCED8-C3AE-49C3-8CF4-94196A464CC6}" type="presParOf" srcId="{80B5D6C7-A3A8-4F3E-AFD1-852EE44283E1}" destId="{33291297-BE11-4447-9FD3-FC69B1805E67}" srcOrd="4" destOrd="0" presId="urn:microsoft.com/office/officeart/2005/8/layout/chevron1"/>
    <dgm:cxn modelId="{AAB32A16-6DCB-49E3-AA05-74B0FC6B2A3C}" type="presParOf" srcId="{80B5D6C7-A3A8-4F3E-AFD1-852EE44283E1}" destId="{F16417BF-BF28-4DB2-9750-4D1C9A374990}" srcOrd="5" destOrd="0" presId="urn:microsoft.com/office/officeart/2005/8/layout/chevron1"/>
    <dgm:cxn modelId="{245800D7-630C-4750-A5AE-2F4457947562}" type="presParOf" srcId="{80B5D6C7-A3A8-4F3E-AFD1-852EE44283E1}" destId="{96587020-257B-4455-9D71-530DBFCD1DC9}" srcOrd="6" destOrd="0" presId="urn:microsoft.com/office/officeart/2005/8/layout/chevron1"/>
    <dgm:cxn modelId="{C8B75453-8318-4F7A-982E-C0554A8279F4}" type="presParOf" srcId="{80B5D6C7-A3A8-4F3E-AFD1-852EE44283E1}" destId="{BA5ACAB2-D251-401A-A72E-698A7AE76A67}" srcOrd="7" destOrd="0" presId="urn:microsoft.com/office/officeart/2005/8/layout/chevron1"/>
    <dgm:cxn modelId="{72017E47-EFE2-40A8-BB91-B2CE6119F872}"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DDE5CCC9-26DC-4AF6-BC9F-057209A92F78}" srcId="{FE6AB69A-09A8-43BD-9A59-A29E9928828A}" destId="{0092CEF5-FEF2-41C1-82EC-9F0462AE38D5}" srcOrd="1" destOrd="0" parTransId="{265B1D66-E04E-4E3B-92E0-CF1C86F00846}" sibTransId="{AD846B59-929E-4B3E-85BD-7FCAE4587A21}"/>
    <dgm:cxn modelId="{AB959A9A-530B-482C-8DD7-1F405C5A08F8}" type="presOf" srcId="{196A829D-842E-4389-A80E-7854137BBB80}" destId="{718F7A59-E711-4057-BFC2-20549857AE81}" srcOrd="0" destOrd="0" presId="urn:microsoft.com/office/officeart/2005/8/layout/chevron1"/>
    <dgm:cxn modelId="{07D6AE01-F012-4AF4-8E09-E5F4A780031C}" type="presOf" srcId="{53EE46FC-CB90-4698-98FB-A5464C0A6725}" destId="{33291297-BE11-4447-9FD3-FC69B1805E67}"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D4B98EED-3B24-4B2F-880B-47ECA053C19E}" type="presOf" srcId="{E6F4016D-DA6B-42B9-B1AC-9D4F4B312DAA}" destId="{96587020-257B-4455-9D71-530DBFCD1DC9}"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8D5C1492-E17E-40CE-BCE6-10EEC4D7CF5B}" type="presOf" srcId="{8F5478F4-8D6F-4923-9DE4-C066CC2A71B3}" destId="{38700709-8456-4E55-BB9E-44A22108D6E7}"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5BAC3E4B-459E-43CE-A21B-74A1B33B3D01}" type="presOf" srcId="{0092CEF5-FEF2-41C1-82EC-9F0462AE38D5}" destId="{51E12254-01BB-4D5E-8ACC-A84A2FA8FFD4}" srcOrd="0" destOrd="0" presId="urn:microsoft.com/office/officeart/2005/8/layout/chevron1"/>
    <dgm:cxn modelId="{0DEC8570-08B0-4984-8447-D29C6F9E1DEC}" type="presOf" srcId="{FE6AB69A-09A8-43BD-9A59-A29E9928828A}" destId="{80B5D6C7-A3A8-4F3E-AFD1-852EE44283E1}" srcOrd="0" destOrd="0" presId="urn:microsoft.com/office/officeart/2005/8/layout/chevron1"/>
    <dgm:cxn modelId="{00E65150-8BEB-422F-9ECA-B1502A71715E}" type="presParOf" srcId="{80B5D6C7-A3A8-4F3E-AFD1-852EE44283E1}" destId="{718F7A59-E711-4057-BFC2-20549857AE81}" srcOrd="0" destOrd="0" presId="urn:microsoft.com/office/officeart/2005/8/layout/chevron1"/>
    <dgm:cxn modelId="{43824CD5-82BB-4128-9847-7D63C914E700}" type="presParOf" srcId="{80B5D6C7-A3A8-4F3E-AFD1-852EE44283E1}" destId="{F408744E-3A0F-4023-B198-0927D6851B4C}" srcOrd="1" destOrd="0" presId="urn:microsoft.com/office/officeart/2005/8/layout/chevron1"/>
    <dgm:cxn modelId="{858C2FF9-9113-4DBD-A68F-AB607081D303}" type="presParOf" srcId="{80B5D6C7-A3A8-4F3E-AFD1-852EE44283E1}" destId="{51E12254-01BB-4D5E-8ACC-A84A2FA8FFD4}" srcOrd="2" destOrd="0" presId="urn:microsoft.com/office/officeart/2005/8/layout/chevron1"/>
    <dgm:cxn modelId="{5A5487D9-E403-45A6-B13D-19EA6FD59677}" type="presParOf" srcId="{80B5D6C7-A3A8-4F3E-AFD1-852EE44283E1}" destId="{3B23F1E1-14F9-4AF8-9B73-4D9FE2E139D5}" srcOrd="3" destOrd="0" presId="urn:microsoft.com/office/officeart/2005/8/layout/chevron1"/>
    <dgm:cxn modelId="{8E3F26A6-D42D-4911-A45C-0BBA70F034A5}" type="presParOf" srcId="{80B5D6C7-A3A8-4F3E-AFD1-852EE44283E1}" destId="{33291297-BE11-4447-9FD3-FC69B1805E67}" srcOrd="4" destOrd="0" presId="urn:microsoft.com/office/officeart/2005/8/layout/chevron1"/>
    <dgm:cxn modelId="{A7D41854-95CC-4E74-AB88-0E99AAA691AB}" type="presParOf" srcId="{80B5D6C7-A3A8-4F3E-AFD1-852EE44283E1}" destId="{F16417BF-BF28-4DB2-9750-4D1C9A374990}" srcOrd="5" destOrd="0" presId="urn:microsoft.com/office/officeart/2005/8/layout/chevron1"/>
    <dgm:cxn modelId="{91587E9F-6AA8-42CB-B9FF-4945BE31B26F}" type="presParOf" srcId="{80B5D6C7-A3A8-4F3E-AFD1-852EE44283E1}" destId="{96587020-257B-4455-9D71-530DBFCD1DC9}" srcOrd="6" destOrd="0" presId="urn:microsoft.com/office/officeart/2005/8/layout/chevron1"/>
    <dgm:cxn modelId="{AC70A59F-37AA-41FF-8FAA-86902CE64486}" type="presParOf" srcId="{80B5D6C7-A3A8-4F3E-AFD1-852EE44283E1}" destId="{BA5ACAB2-D251-401A-A72E-698A7AE76A67}" srcOrd="7" destOrd="0" presId="urn:microsoft.com/office/officeart/2005/8/layout/chevron1"/>
    <dgm:cxn modelId="{1222A530-1D79-4FC4-9B2F-72ECA8050770}"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CEDAD8DD-4928-4A06-AFD6-C910EED1BA78}" type="presOf" srcId="{8F5478F4-8D6F-4923-9DE4-C066CC2A71B3}" destId="{38700709-8456-4E55-BB9E-44A22108D6E7}"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7230FA7C-E0DA-4B9A-B862-ABA7C7CEDA11}" type="presOf" srcId="{E6F4016D-DA6B-42B9-B1AC-9D4F4B312DAA}" destId="{96587020-257B-4455-9D71-530DBFCD1DC9}" srcOrd="0" destOrd="0" presId="urn:microsoft.com/office/officeart/2005/8/layout/chevron1"/>
    <dgm:cxn modelId="{204128BA-55C4-4ADE-B7D9-29B2EA2F5027}" type="presOf" srcId="{0092CEF5-FEF2-41C1-82EC-9F0462AE38D5}" destId="{51E12254-01BB-4D5E-8ACC-A84A2FA8FFD4}"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28A344B0-37AB-4CA0-8802-BC8C99436C36}" type="presOf" srcId="{53EE46FC-CB90-4698-98FB-A5464C0A6725}" destId="{33291297-BE11-4447-9FD3-FC69B1805E67}"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1DF43B0B-E5EC-4F90-BE90-7773654EF8A5}" type="presOf" srcId="{FE6AB69A-09A8-43BD-9A59-A29E9928828A}" destId="{80B5D6C7-A3A8-4F3E-AFD1-852EE44283E1}"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29E0082D-9F4B-4E4F-9543-E36343F31521}" type="presOf" srcId="{196A829D-842E-4389-A80E-7854137BBB80}" destId="{718F7A59-E711-4057-BFC2-20549857AE81}" srcOrd="0" destOrd="0" presId="urn:microsoft.com/office/officeart/2005/8/layout/chevron1"/>
    <dgm:cxn modelId="{1BB6C772-2A15-4075-B8A0-FE7D6A46BF90}" type="presParOf" srcId="{80B5D6C7-A3A8-4F3E-AFD1-852EE44283E1}" destId="{718F7A59-E711-4057-BFC2-20549857AE81}" srcOrd="0" destOrd="0" presId="urn:microsoft.com/office/officeart/2005/8/layout/chevron1"/>
    <dgm:cxn modelId="{139E0909-74C0-458C-BB48-9F446A38D997}" type="presParOf" srcId="{80B5D6C7-A3A8-4F3E-AFD1-852EE44283E1}" destId="{F408744E-3A0F-4023-B198-0927D6851B4C}" srcOrd="1" destOrd="0" presId="urn:microsoft.com/office/officeart/2005/8/layout/chevron1"/>
    <dgm:cxn modelId="{7ADA5977-EB8A-43E7-B9AA-3664AF8E9CB7}" type="presParOf" srcId="{80B5D6C7-A3A8-4F3E-AFD1-852EE44283E1}" destId="{51E12254-01BB-4D5E-8ACC-A84A2FA8FFD4}" srcOrd="2" destOrd="0" presId="urn:microsoft.com/office/officeart/2005/8/layout/chevron1"/>
    <dgm:cxn modelId="{47CABA58-C2EB-43EC-BCF4-030397D16407}" type="presParOf" srcId="{80B5D6C7-A3A8-4F3E-AFD1-852EE44283E1}" destId="{3B23F1E1-14F9-4AF8-9B73-4D9FE2E139D5}" srcOrd="3" destOrd="0" presId="urn:microsoft.com/office/officeart/2005/8/layout/chevron1"/>
    <dgm:cxn modelId="{6ADF173C-BB34-4EFB-9C8B-D00EFA12D18E}" type="presParOf" srcId="{80B5D6C7-A3A8-4F3E-AFD1-852EE44283E1}" destId="{33291297-BE11-4447-9FD3-FC69B1805E67}" srcOrd="4" destOrd="0" presId="urn:microsoft.com/office/officeart/2005/8/layout/chevron1"/>
    <dgm:cxn modelId="{39A3ABFB-2413-4598-9D12-3F805B68AE5B}" type="presParOf" srcId="{80B5D6C7-A3A8-4F3E-AFD1-852EE44283E1}" destId="{F16417BF-BF28-4DB2-9750-4D1C9A374990}" srcOrd="5" destOrd="0" presId="urn:microsoft.com/office/officeart/2005/8/layout/chevron1"/>
    <dgm:cxn modelId="{5C5E1AFC-D1BB-41C3-A374-3D98734F96D2}" type="presParOf" srcId="{80B5D6C7-A3A8-4F3E-AFD1-852EE44283E1}" destId="{96587020-257B-4455-9D71-530DBFCD1DC9}" srcOrd="6" destOrd="0" presId="urn:microsoft.com/office/officeart/2005/8/layout/chevron1"/>
    <dgm:cxn modelId="{E94D7027-F1BD-4023-9D77-240A4DF0BCF0}" type="presParOf" srcId="{80B5D6C7-A3A8-4F3E-AFD1-852EE44283E1}" destId="{BA5ACAB2-D251-401A-A72E-698A7AE76A67}" srcOrd="7" destOrd="0" presId="urn:microsoft.com/office/officeart/2005/8/layout/chevron1"/>
    <dgm:cxn modelId="{EC842461-9937-420C-A10C-390ABB15E042}"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98C2760F-ED24-47E4-B381-362D501AE6ED}" srcId="{FE6AB69A-09A8-43BD-9A59-A29E9928828A}" destId="{196A829D-842E-4389-A80E-7854137BBB80}" srcOrd="0" destOrd="0" parTransId="{12927226-68B2-48FB-A6C3-24EFE0C0D16D}" sibTransId="{FB13D37C-392C-4AA8-A478-2A3336D26028}"/>
    <dgm:cxn modelId="{604A5A6D-2E3A-4CB2-83F4-8B83E7ADB739}" type="presOf" srcId="{FE6AB69A-09A8-43BD-9A59-A29E9928828A}" destId="{80B5D6C7-A3A8-4F3E-AFD1-852EE44283E1}" srcOrd="0" destOrd="0" presId="urn:microsoft.com/office/officeart/2005/8/layout/chevron1"/>
    <dgm:cxn modelId="{E60FEDE2-5194-433A-B2A0-432F7F43239C}" type="presOf" srcId="{E6F4016D-DA6B-42B9-B1AC-9D4F4B312DAA}" destId="{96587020-257B-4455-9D71-530DBFCD1DC9}" srcOrd="0" destOrd="0" presId="urn:microsoft.com/office/officeart/2005/8/layout/chevron1"/>
    <dgm:cxn modelId="{A8CB3FA0-7FA3-426C-BE87-C5175323AE49}" type="presOf" srcId="{0092CEF5-FEF2-41C1-82EC-9F0462AE38D5}" destId="{51E12254-01BB-4D5E-8ACC-A84A2FA8FFD4}" srcOrd="0" destOrd="0" presId="urn:microsoft.com/office/officeart/2005/8/layout/chevron1"/>
    <dgm:cxn modelId="{4987B915-6F86-435A-A153-DFFCF8D4A33E}" srcId="{FE6AB69A-09A8-43BD-9A59-A29E9928828A}" destId="{53EE46FC-CB90-4698-98FB-A5464C0A6725}" srcOrd="2" destOrd="0" parTransId="{20F4BC6B-272D-4E02-BAB6-903516CDEE70}" sibTransId="{1A7CE2F5-1BF8-414C-AD6D-8DE14044B3AA}"/>
    <dgm:cxn modelId="{594481E3-ED4E-470D-AE05-D6E66161368D}" type="presOf" srcId="{53EE46FC-CB90-4698-98FB-A5464C0A6725}" destId="{33291297-BE11-4447-9FD3-FC69B1805E67}"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118FC0C4-2E07-475E-8C1B-3B54D483925E}" srcId="{FE6AB69A-09A8-43BD-9A59-A29E9928828A}" destId="{8F5478F4-8D6F-4923-9DE4-C066CC2A71B3}" srcOrd="4" destOrd="0" parTransId="{7DD256B3-AEE8-4C4C-982D-2755BB48AC46}" sibTransId="{B66BEBDF-F604-42B1-AEE1-5AABC806941A}"/>
    <dgm:cxn modelId="{E34F1FD7-9372-4495-87F6-A358C5A00400}" type="presOf" srcId="{196A829D-842E-4389-A80E-7854137BBB80}" destId="{718F7A59-E711-4057-BFC2-20549857AE81}" srcOrd="0" destOrd="0" presId="urn:microsoft.com/office/officeart/2005/8/layout/chevron1"/>
    <dgm:cxn modelId="{A4EAF8C2-592A-44ED-99F8-E8C8B50653A8}" type="presOf" srcId="{8F5478F4-8D6F-4923-9DE4-C066CC2A71B3}" destId="{38700709-8456-4E55-BB9E-44A22108D6E7}"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9A3BB4AB-D7B6-4012-B28B-28287EB07BD8}" type="presParOf" srcId="{80B5D6C7-A3A8-4F3E-AFD1-852EE44283E1}" destId="{718F7A59-E711-4057-BFC2-20549857AE81}" srcOrd="0" destOrd="0" presId="urn:microsoft.com/office/officeart/2005/8/layout/chevron1"/>
    <dgm:cxn modelId="{F3848C6D-8416-4F30-B9A8-6C3DD06C35A6}" type="presParOf" srcId="{80B5D6C7-A3A8-4F3E-AFD1-852EE44283E1}" destId="{F408744E-3A0F-4023-B198-0927D6851B4C}" srcOrd="1" destOrd="0" presId="urn:microsoft.com/office/officeart/2005/8/layout/chevron1"/>
    <dgm:cxn modelId="{3AE27086-D276-45A5-AEC0-3E1D85796942}" type="presParOf" srcId="{80B5D6C7-A3A8-4F3E-AFD1-852EE44283E1}" destId="{51E12254-01BB-4D5E-8ACC-A84A2FA8FFD4}" srcOrd="2" destOrd="0" presId="urn:microsoft.com/office/officeart/2005/8/layout/chevron1"/>
    <dgm:cxn modelId="{A65CF107-355A-4FCE-96D3-6C3D31D3CD27}" type="presParOf" srcId="{80B5D6C7-A3A8-4F3E-AFD1-852EE44283E1}" destId="{3B23F1E1-14F9-4AF8-9B73-4D9FE2E139D5}" srcOrd="3" destOrd="0" presId="urn:microsoft.com/office/officeart/2005/8/layout/chevron1"/>
    <dgm:cxn modelId="{B95E7C0C-1E93-4955-B8C7-D3E921ACA6B7}" type="presParOf" srcId="{80B5D6C7-A3A8-4F3E-AFD1-852EE44283E1}" destId="{33291297-BE11-4447-9FD3-FC69B1805E67}" srcOrd="4" destOrd="0" presId="urn:microsoft.com/office/officeart/2005/8/layout/chevron1"/>
    <dgm:cxn modelId="{F41FB578-69C8-45CB-9512-84C9331145A0}" type="presParOf" srcId="{80B5D6C7-A3A8-4F3E-AFD1-852EE44283E1}" destId="{F16417BF-BF28-4DB2-9750-4D1C9A374990}" srcOrd="5" destOrd="0" presId="urn:microsoft.com/office/officeart/2005/8/layout/chevron1"/>
    <dgm:cxn modelId="{CF7C8833-471E-4CDF-83F6-AEDEB686B74F}" type="presParOf" srcId="{80B5D6C7-A3A8-4F3E-AFD1-852EE44283E1}" destId="{96587020-257B-4455-9D71-530DBFCD1DC9}" srcOrd="6" destOrd="0" presId="urn:microsoft.com/office/officeart/2005/8/layout/chevron1"/>
    <dgm:cxn modelId="{A7208188-FA81-434F-ABDF-2A8966F60D32}" type="presParOf" srcId="{80B5D6C7-A3A8-4F3E-AFD1-852EE44283E1}" destId="{BA5ACAB2-D251-401A-A72E-698A7AE76A67}" srcOrd="7" destOrd="0" presId="urn:microsoft.com/office/officeart/2005/8/layout/chevron1"/>
    <dgm:cxn modelId="{262D2724-179B-4218-BB9A-253EE528F0D4}"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B2692E6D-3B26-43D9-B25D-A76523B59CF2}" type="presOf" srcId="{53EE46FC-CB90-4698-98FB-A5464C0A6725}" destId="{33291297-BE11-4447-9FD3-FC69B1805E67}" srcOrd="0" destOrd="0" presId="urn:microsoft.com/office/officeart/2005/8/layout/chevron1"/>
    <dgm:cxn modelId="{F113E852-7900-44EE-8878-7A5A46EC101C}" type="presOf" srcId="{FE6AB69A-09A8-43BD-9A59-A29E9928828A}" destId="{80B5D6C7-A3A8-4F3E-AFD1-852EE44283E1}" srcOrd="0" destOrd="0" presId="urn:microsoft.com/office/officeart/2005/8/layout/chevron1"/>
    <dgm:cxn modelId="{A34B2FF4-31AA-4D12-9133-96C638932A6F}" type="presOf" srcId="{196A829D-842E-4389-A80E-7854137BBB80}" destId="{718F7A59-E711-4057-BFC2-20549857AE81}" srcOrd="0" destOrd="0" presId="urn:microsoft.com/office/officeart/2005/8/layout/chevron1"/>
    <dgm:cxn modelId="{C3EF64AE-5D9D-41FA-A3E2-164CCF22DFB1}" type="presOf" srcId="{E6F4016D-DA6B-42B9-B1AC-9D4F4B312DAA}" destId="{96587020-257B-4455-9D71-530DBFCD1DC9}"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5BDB4335-CACB-40CD-AA66-981DE11FA816}" type="presOf" srcId="{8F5478F4-8D6F-4923-9DE4-C066CC2A71B3}" destId="{38700709-8456-4E55-BB9E-44A22108D6E7}"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118FC0C4-2E07-475E-8C1B-3B54D483925E}" srcId="{FE6AB69A-09A8-43BD-9A59-A29E9928828A}" destId="{8F5478F4-8D6F-4923-9DE4-C066CC2A71B3}" srcOrd="4" destOrd="0" parTransId="{7DD256B3-AEE8-4C4C-982D-2755BB48AC46}" sibTransId="{B66BEBDF-F604-42B1-AEE1-5AABC806941A}"/>
    <dgm:cxn modelId="{8A826BE7-91ED-40C2-B7B0-C3E9029DC2E0}" type="presOf" srcId="{0092CEF5-FEF2-41C1-82EC-9F0462AE38D5}" destId="{51E12254-01BB-4D5E-8ACC-A84A2FA8FFD4}" srcOrd="0" destOrd="0" presId="urn:microsoft.com/office/officeart/2005/8/layout/chevron1"/>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C87B8D08-D1CC-421D-B467-C7595EC43302}" type="presParOf" srcId="{80B5D6C7-A3A8-4F3E-AFD1-852EE44283E1}" destId="{718F7A59-E711-4057-BFC2-20549857AE81}" srcOrd="0" destOrd="0" presId="urn:microsoft.com/office/officeart/2005/8/layout/chevron1"/>
    <dgm:cxn modelId="{845F84E3-333A-49DA-9489-EA3F14A77F93}" type="presParOf" srcId="{80B5D6C7-A3A8-4F3E-AFD1-852EE44283E1}" destId="{F408744E-3A0F-4023-B198-0927D6851B4C}" srcOrd="1" destOrd="0" presId="urn:microsoft.com/office/officeart/2005/8/layout/chevron1"/>
    <dgm:cxn modelId="{D26E818D-A55A-42AA-B41D-593BF4B24ED1}" type="presParOf" srcId="{80B5D6C7-A3A8-4F3E-AFD1-852EE44283E1}" destId="{51E12254-01BB-4D5E-8ACC-A84A2FA8FFD4}" srcOrd="2" destOrd="0" presId="urn:microsoft.com/office/officeart/2005/8/layout/chevron1"/>
    <dgm:cxn modelId="{F6194350-6C60-4B38-A3D6-53C56F10B3CA}" type="presParOf" srcId="{80B5D6C7-A3A8-4F3E-AFD1-852EE44283E1}" destId="{3B23F1E1-14F9-4AF8-9B73-4D9FE2E139D5}" srcOrd="3" destOrd="0" presId="urn:microsoft.com/office/officeart/2005/8/layout/chevron1"/>
    <dgm:cxn modelId="{AD55D1E5-1E79-4B30-A604-A45117E187C5}" type="presParOf" srcId="{80B5D6C7-A3A8-4F3E-AFD1-852EE44283E1}" destId="{33291297-BE11-4447-9FD3-FC69B1805E67}" srcOrd="4" destOrd="0" presId="urn:microsoft.com/office/officeart/2005/8/layout/chevron1"/>
    <dgm:cxn modelId="{4AA10E44-3EC2-4544-BDC7-DA82C8722430}" type="presParOf" srcId="{80B5D6C7-A3A8-4F3E-AFD1-852EE44283E1}" destId="{F16417BF-BF28-4DB2-9750-4D1C9A374990}" srcOrd="5" destOrd="0" presId="urn:microsoft.com/office/officeart/2005/8/layout/chevron1"/>
    <dgm:cxn modelId="{44319799-801A-40A3-AEF8-8B2D8AA4DE15}" type="presParOf" srcId="{80B5D6C7-A3A8-4F3E-AFD1-852EE44283E1}" destId="{96587020-257B-4455-9D71-530DBFCD1DC9}" srcOrd="6" destOrd="0" presId="urn:microsoft.com/office/officeart/2005/8/layout/chevron1"/>
    <dgm:cxn modelId="{B5839324-5AF1-4DE1-BADE-496434A3C9AE}" type="presParOf" srcId="{80B5D6C7-A3A8-4F3E-AFD1-852EE44283E1}" destId="{BA5ACAB2-D251-401A-A72E-698A7AE76A67}" srcOrd="7" destOrd="0" presId="urn:microsoft.com/office/officeart/2005/8/layout/chevron1"/>
    <dgm:cxn modelId="{7B34F64B-5F10-4F21-AAB7-5F3B58E8B40F}"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7219748C-9E5B-4647-8793-561E7B7D8530}" type="presOf" srcId="{0092CEF5-FEF2-41C1-82EC-9F0462AE38D5}" destId="{51E12254-01BB-4D5E-8ACC-A84A2FA8FFD4}"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CDAC296F-4810-49AE-AA92-85BA93A7FECA}" type="presOf" srcId="{196A829D-842E-4389-A80E-7854137BBB80}" destId="{718F7A59-E711-4057-BFC2-20549857AE81}" srcOrd="0" destOrd="0" presId="urn:microsoft.com/office/officeart/2005/8/layout/chevron1"/>
    <dgm:cxn modelId="{B980739B-66B0-4771-8E76-21F6A5C94459}" type="presOf" srcId="{E6F4016D-DA6B-42B9-B1AC-9D4F4B312DAA}" destId="{96587020-257B-4455-9D71-530DBFCD1DC9}" srcOrd="0" destOrd="0" presId="urn:microsoft.com/office/officeart/2005/8/layout/chevron1"/>
    <dgm:cxn modelId="{B73EA5D5-5B84-4147-9318-6BDF7A8BCBE6}" type="presOf" srcId="{53EE46FC-CB90-4698-98FB-A5464C0A6725}" destId="{33291297-BE11-4447-9FD3-FC69B1805E67}" srcOrd="0" destOrd="0" presId="urn:microsoft.com/office/officeart/2005/8/layout/chevron1"/>
    <dgm:cxn modelId="{4987B915-6F86-435A-A153-DFFCF8D4A33E}" srcId="{FE6AB69A-09A8-43BD-9A59-A29E9928828A}" destId="{53EE46FC-CB90-4698-98FB-A5464C0A6725}" srcOrd="2" destOrd="0" parTransId="{20F4BC6B-272D-4E02-BAB6-903516CDEE70}" sibTransId="{1A7CE2F5-1BF8-414C-AD6D-8DE14044B3AA}"/>
    <dgm:cxn modelId="{DDE5CCC9-26DC-4AF6-BC9F-057209A92F78}" srcId="{FE6AB69A-09A8-43BD-9A59-A29E9928828A}" destId="{0092CEF5-FEF2-41C1-82EC-9F0462AE38D5}" srcOrd="1" destOrd="0" parTransId="{265B1D66-E04E-4E3B-92E0-CF1C86F00846}" sibTransId="{AD846B59-929E-4B3E-85BD-7FCAE4587A2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70A2B88A-0E60-48DB-B198-B44C05059EEC}" type="presOf" srcId="{8F5478F4-8D6F-4923-9DE4-C066CC2A71B3}" destId="{38700709-8456-4E55-BB9E-44A22108D6E7}" srcOrd="0" destOrd="0" presId="urn:microsoft.com/office/officeart/2005/8/layout/chevron1"/>
    <dgm:cxn modelId="{E33BCD54-B94C-4083-A687-334CF95CF1F7}" type="presOf" srcId="{FE6AB69A-09A8-43BD-9A59-A29E9928828A}" destId="{80B5D6C7-A3A8-4F3E-AFD1-852EE44283E1}" srcOrd="0" destOrd="0" presId="urn:microsoft.com/office/officeart/2005/8/layout/chevron1"/>
    <dgm:cxn modelId="{2745F5B0-270A-4EC0-B26A-B1031F2A5800}" type="presParOf" srcId="{80B5D6C7-A3A8-4F3E-AFD1-852EE44283E1}" destId="{718F7A59-E711-4057-BFC2-20549857AE81}" srcOrd="0" destOrd="0" presId="urn:microsoft.com/office/officeart/2005/8/layout/chevron1"/>
    <dgm:cxn modelId="{59A52DEE-8A49-496D-8248-3908EAD44F82}" type="presParOf" srcId="{80B5D6C7-A3A8-4F3E-AFD1-852EE44283E1}" destId="{F408744E-3A0F-4023-B198-0927D6851B4C}" srcOrd="1" destOrd="0" presId="urn:microsoft.com/office/officeart/2005/8/layout/chevron1"/>
    <dgm:cxn modelId="{EB6AFC69-F607-4A02-B26F-5DCFA99D7FCC}" type="presParOf" srcId="{80B5D6C7-A3A8-4F3E-AFD1-852EE44283E1}" destId="{51E12254-01BB-4D5E-8ACC-A84A2FA8FFD4}" srcOrd="2" destOrd="0" presId="urn:microsoft.com/office/officeart/2005/8/layout/chevron1"/>
    <dgm:cxn modelId="{A71AFE42-9EC3-440F-8906-824A795600DD}" type="presParOf" srcId="{80B5D6C7-A3A8-4F3E-AFD1-852EE44283E1}" destId="{3B23F1E1-14F9-4AF8-9B73-4D9FE2E139D5}" srcOrd="3" destOrd="0" presId="urn:microsoft.com/office/officeart/2005/8/layout/chevron1"/>
    <dgm:cxn modelId="{4CD9BA08-F208-4529-8175-60E37BA3CD1E}" type="presParOf" srcId="{80B5D6C7-A3A8-4F3E-AFD1-852EE44283E1}" destId="{33291297-BE11-4447-9FD3-FC69B1805E67}" srcOrd="4" destOrd="0" presId="urn:microsoft.com/office/officeart/2005/8/layout/chevron1"/>
    <dgm:cxn modelId="{D3E3FD3F-82AD-460D-B6D5-AEF8A34AA6F6}" type="presParOf" srcId="{80B5D6C7-A3A8-4F3E-AFD1-852EE44283E1}" destId="{F16417BF-BF28-4DB2-9750-4D1C9A374990}" srcOrd="5" destOrd="0" presId="urn:microsoft.com/office/officeart/2005/8/layout/chevron1"/>
    <dgm:cxn modelId="{B880F74F-8256-426C-91E6-1A804BF47B24}" type="presParOf" srcId="{80B5D6C7-A3A8-4F3E-AFD1-852EE44283E1}" destId="{96587020-257B-4455-9D71-530DBFCD1DC9}" srcOrd="6" destOrd="0" presId="urn:microsoft.com/office/officeart/2005/8/layout/chevron1"/>
    <dgm:cxn modelId="{3716F91A-91EC-4A52-891B-2DE0EE15FF0A}" type="presParOf" srcId="{80B5D6C7-A3A8-4F3E-AFD1-852EE44283E1}" destId="{BA5ACAB2-D251-401A-A72E-698A7AE76A67}" srcOrd="7" destOrd="0" presId="urn:microsoft.com/office/officeart/2005/8/layout/chevron1"/>
    <dgm:cxn modelId="{EB2B301E-3D7D-463C-8406-97AF0281649F}"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E9426080-2195-4282-96BC-A3F0D71927A9}" type="presOf" srcId="{8F5478F4-8D6F-4923-9DE4-C066CC2A71B3}" destId="{38700709-8456-4E55-BB9E-44A22108D6E7}"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4A20DE19-E513-4E01-82AE-EFA231056B3C}" type="presOf" srcId="{E6F4016D-DA6B-42B9-B1AC-9D4F4B312DAA}" destId="{96587020-257B-4455-9D71-530DBFCD1DC9}" srcOrd="0" destOrd="0" presId="urn:microsoft.com/office/officeart/2005/8/layout/chevron1"/>
    <dgm:cxn modelId="{3FDC1BB0-29DC-404E-A45F-9521680E29FA}" type="presOf" srcId="{53EE46FC-CB90-4698-98FB-A5464C0A6725}" destId="{33291297-BE11-4447-9FD3-FC69B1805E67}"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BF4ABFDF-85DC-40A4-9E9C-BBC21A2EDC76}" type="presOf" srcId="{FE6AB69A-09A8-43BD-9A59-A29E9928828A}" destId="{80B5D6C7-A3A8-4F3E-AFD1-852EE44283E1}" srcOrd="0" destOrd="0" presId="urn:microsoft.com/office/officeart/2005/8/layout/chevron1"/>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92CA5C6C-DC61-49A3-A427-138EEABCD73E}" type="presOf" srcId="{196A829D-842E-4389-A80E-7854137BBB80}" destId="{718F7A59-E711-4057-BFC2-20549857AE81}" srcOrd="0" destOrd="0" presId="urn:microsoft.com/office/officeart/2005/8/layout/chevron1"/>
    <dgm:cxn modelId="{1C76364A-48E5-4D68-A33F-B3E7B5754CD0}" type="presOf" srcId="{0092CEF5-FEF2-41C1-82EC-9F0462AE38D5}" destId="{51E12254-01BB-4D5E-8ACC-A84A2FA8FFD4}" srcOrd="0" destOrd="0" presId="urn:microsoft.com/office/officeart/2005/8/layout/chevron1"/>
    <dgm:cxn modelId="{B661B303-45C5-4C24-9E11-BA60EF192702}" type="presParOf" srcId="{80B5D6C7-A3A8-4F3E-AFD1-852EE44283E1}" destId="{718F7A59-E711-4057-BFC2-20549857AE81}" srcOrd="0" destOrd="0" presId="urn:microsoft.com/office/officeart/2005/8/layout/chevron1"/>
    <dgm:cxn modelId="{E605D672-888C-4397-B794-53F952550F93}" type="presParOf" srcId="{80B5D6C7-A3A8-4F3E-AFD1-852EE44283E1}" destId="{F408744E-3A0F-4023-B198-0927D6851B4C}" srcOrd="1" destOrd="0" presId="urn:microsoft.com/office/officeart/2005/8/layout/chevron1"/>
    <dgm:cxn modelId="{70EDA38C-6FA9-40B9-9250-368B9E28440C}" type="presParOf" srcId="{80B5D6C7-A3A8-4F3E-AFD1-852EE44283E1}" destId="{51E12254-01BB-4D5E-8ACC-A84A2FA8FFD4}" srcOrd="2" destOrd="0" presId="urn:microsoft.com/office/officeart/2005/8/layout/chevron1"/>
    <dgm:cxn modelId="{3968B672-1917-4E04-BE88-DE4940DDAFA4}" type="presParOf" srcId="{80B5D6C7-A3A8-4F3E-AFD1-852EE44283E1}" destId="{3B23F1E1-14F9-4AF8-9B73-4D9FE2E139D5}" srcOrd="3" destOrd="0" presId="urn:microsoft.com/office/officeart/2005/8/layout/chevron1"/>
    <dgm:cxn modelId="{6A83234B-6EA4-4EF5-83D0-A2501CB6441F}" type="presParOf" srcId="{80B5D6C7-A3A8-4F3E-AFD1-852EE44283E1}" destId="{33291297-BE11-4447-9FD3-FC69B1805E67}" srcOrd="4" destOrd="0" presId="urn:microsoft.com/office/officeart/2005/8/layout/chevron1"/>
    <dgm:cxn modelId="{B397F391-D7EE-4E7D-BC84-B03FFE7ACF1B}" type="presParOf" srcId="{80B5D6C7-A3A8-4F3E-AFD1-852EE44283E1}" destId="{F16417BF-BF28-4DB2-9750-4D1C9A374990}" srcOrd="5" destOrd="0" presId="urn:microsoft.com/office/officeart/2005/8/layout/chevron1"/>
    <dgm:cxn modelId="{1D7C2700-5CEA-4435-A16F-F98D71878085}" type="presParOf" srcId="{80B5D6C7-A3A8-4F3E-AFD1-852EE44283E1}" destId="{96587020-257B-4455-9D71-530DBFCD1DC9}" srcOrd="6" destOrd="0" presId="urn:microsoft.com/office/officeart/2005/8/layout/chevron1"/>
    <dgm:cxn modelId="{30E8CD8C-644F-4CE1-A0E8-8662D1FFA2C5}" type="presParOf" srcId="{80B5D6C7-A3A8-4F3E-AFD1-852EE44283E1}" destId="{BA5ACAB2-D251-401A-A72E-698A7AE76A67}" srcOrd="7" destOrd="0" presId="urn:microsoft.com/office/officeart/2005/8/layout/chevron1"/>
    <dgm:cxn modelId="{2B69F841-980A-4FE7-A345-F2DB1CFE1A94}"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6AB69A-09A8-43BD-9A59-A29E9928828A}" type="doc">
      <dgm:prSet loTypeId="urn:microsoft.com/office/officeart/2005/8/layout/chevron1" loCatId="process" qsTypeId="urn:microsoft.com/office/officeart/2005/8/quickstyle/simple1#1" qsCatId="simple" csTypeId="urn:microsoft.com/office/officeart/2005/8/colors/accent1_2#1" csCatId="accent1" phldr="1"/>
      <dgm:spPr/>
    </dgm:pt>
    <dgm:pt modelId="{196A829D-842E-4389-A80E-7854137BBB80}">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Summary</a:t>
          </a:r>
          <a:endParaRPr lang="en-GB" sz="1100" dirty="0">
            <a:solidFill>
              <a:schemeClr val="bg1"/>
            </a:solidFill>
            <a:latin typeface="Arial" panose="020B0604020202020204" pitchFamily="34" charset="0"/>
            <a:cs typeface="Arial" panose="020B0604020202020204" pitchFamily="34" charset="0"/>
          </a:endParaRPr>
        </a:p>
      </dgm:t>
    </dgm:pt>
    <dgm:pt modelId="{12927226-68B2-48FB-A6C3-24EFE0C0D16D}" type="par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FB13D37C-392C-4AA8-A478-2A3336D26028}" type="sibTrans" cxnId="{98C2760F-ED24-47E4-B381-362D501AE6ED}">
      <dgm:prSet/>
      <dgm:spPr/>
      <dgm:t>
        <a:bodyPr/>
        <a:lstStyle/>
        <a:p>
          <a:endParaRPr lang="en-GB" sz="1100">
            <a:latin typeface="Arial" panose="020B0604020202020204" pitchFamily="34" charset="0"/>
            <a:cs typeface="Arial" panose="020B0604020202020204" pitchFamily="34" charset="0"/>
          </a:endParaRPr>
        </a:p>
      </dgm:t>
    </dgm:pt>
    <dgm:pt modelId="{0092CEF5-FEF2-41C1-82EC-9F0462AE38D5}">
      <dgm:prSet phldrT="[Text]" custT="1"/>
      <dgm:spPr>
        <a:solidFill>
          <a:srgbClr val="0072CE"/>
        </a:solidFill>
      </dgm:spPr>
      <dgm:t>
        <a:bodyPr/>
        <a:lstStyle/>
        <a:p>
          <a:r>
            <a:rPr lang="en-GB" sz="1100" dirty="0" smtClean="0">
              <a:latin typeface="Arial" panose="020B0604020202020204" pitchFamily="34" charset="0"/>
              <a:cs typeface="Arial" panose="020B0604020202020204" pitchFamily="34" charset="0"/>
            </a:rPr>
            <a:t>Committees</a:t>
          </a:r>
          <a:endParaRPr lang="en-GB" sz="1100" dirty="0">
            <a:latin typeface="Arial" panose="020B0604020202020204" pitchFamily="34" charset="0"/>
            <a:cs typeface="Arial" panose="020B0604020202020204" pitchFamily="34" charset="0"/>
          </a:endParaRPr>
        </a:p>
      </dgm:t>
    </dgm:pt>
    <dgm:pt modelId="{265B1D66-E04E-4E3B-92E0-CF1C86F00846}" type="par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AD846B59-929E-4B3E-85BD-7FCAE4587A21}" type="sibTrans" cxnId="{DDE5CCC9-26DC-4AF6-BC9F-057209A92F78}">
      <dgm:prSet/>
      <dgm:spPr/>
      <dgm:t>
        <a:bodyPr/>
        <a:lstStyle/>
        <a:p>
          <a:endParaRPr lang="en-GB" sz="1100">
            <a:latin typeface="Arial" panose="020B0604020202020204" pitchFamily="34" charset="0"/>
            <a:cs typeface="Arial" panose="020B0604020202020204" pitchFamily="34" charset="0"/>
          </a:endParaRPr>
        </a:p>
      </dgm:t>
    </dgm:pt>
    <dgm:pt modelId="{53EE46FC-CB90-4698-98FB-A5464C0A6725}">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NHS Improvement</a:t>
          </a:r>
          <a:endParaRPr lang="en-GB" sz="1100" dirty="0">
            <a:solidFill>
              <a:schemeClr val="bg1"/>
            </a:solidFill>
            <a:latin typeface="Arial" panose="020B0604020202020204" pitchFamily="34" charset="0"/>
            <a:cs typeface="Arial" panose="020B0604020202020204" pitchFamily="34" charset="0"/>
          </a:endParaRPr>
        </a:p>
      </dgm:t>
    </dgm:pt>
    <dgm:pt modelId="{20F4BC6B-272D-4E02-BAB6-903516CDEE70}" type="par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1A7CE2F5-1BF8-414C-AD6D-8DE14044B3AA}" type="sibTrans" cxnId="{4987B915-6F86-435A-A153-DFFCF8D4A33E}">
      <dgm:prSet/>
      <dgm:spPr/>
      <dgm:t>
        <a:bodyPr/>
        <a:lstStyle/>
        <a:p>
          <a:endParaRPr lang="en-GB" sz="1100">
            <a:latin typeface="Arial" panose="020B0604020202020204" pitchFamily="34" charset="0"/>
            <a:cs typeface="Arial" panose="020B0604020202020204" pitchFamily="34" charset="0"/>
          </a:endParaRPr>
        </a:p>
      </dgm:t>
    </dgm:pt>
    <dgm:pt modelId="{E6F4016D-DA6B-42B9-B1AC-9D4F4B312DAA}">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Quality</a:t>
          </a:r>
          <a:endParaRPr lang="en-GB" sz="1100" dirty="0">
            <a:solidFill>
              <a:schemeClr val="bg1"/>
            </a:solidFill>
            <a:latin typeface="Arial" panose="020B0604020202020204" pitchFamily="34" charset="0"/>
            <a:cs typeface="Arial" panose="020B0604020202020204" pitchFamily="34" charset="0"/>
          </a:endParaRPr>
        </a:p>
      </dgm:t>
    </dgm:pt>
    <dgm:pt modelId="{0CF97B11-93E5-4C0A-BFA4-7AE35B36575A}" type="par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2617DA53-8986-4D87-9EFB-DEFEE55F7823}" type="sibTrans" cxnId="{63CD6FE5-A6BA-46E7-85DB-1976F413A312}">
      <dgm:prSet/>
      <dgm:spPr/>
      <dgm:t>
        <a:bodyPr/>
        <a:lstStyle/>
        <a:p>
          <a:endParaRPr lang="en-GB" sz="1100">
            <a:latin typeface="Arial" panose="020B0604020202020204" pitchFamily="34" charset="0"/>
            <a:cs typeface="Arial" panose="020B0604020202020204" pitchFamily="34" charset="0"/>
          </a:endParaRPr>
        </a:p>
      </dgm:t>
    </dgm:pt>
    <dgm:pt modelId="{8F5478F4-8D6F-4923-9DE4-C066CC2A71B3}">
      <dgm:prSet phldrT="[Text]" custT="1"/>
      <dgm:spPr>
        <a:solidFill>
          <a:srgbClr val="768692"/>
        </a:solidFill>
      </dgm:spPr>
      <dgm:t>
        <a:bodyPr/>
        <a:lstStyle/>
        <a:p>
          <a:r>
            <a:rPr lang="en-GB" sz="1100" dirty="0" smtClean="0">
              <a:solidFill>
                <a:schemeClr val="bg1"/>
              </a:solidFill>
              <a:latin typeface="Arial" panose="020B0604020202020204" pitchFamily="34" charset="0"/>
              <a:cs typeface="Arial" panose="020B0604020202020204" pitchFamily="34" charset="0"/>
            </a:rPr>
            <a:t>Finance</a:t>
          </a:r>
          <a:endParaRPr lang="en-GB" sz="1100" dirty="0">
            <a:solidFill>
              <a:schemeClr val="bg1"/>
            </a:solidFill>
            <a:latin typeface="Arial" panose="020B0604020202020204" pitchFamily="34" charset="0"/>
            <a:cs typeface="Arial" panose="020B0604020202020204" pitchFamily="34" charset="0"/>
          </a:endParaRPr>
        </a:p>
      </dgm:t>
    </dgm:pt>
    <dgm:pt modelId="{7DD256B3-AEE8-4C4C-982D-2755BB48AC46}" type="par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B66BEBDF-F604-42B1-AEE1-5AABC806941A}" type="sibTrans" cxnId="{118FC0C4-2E07-475E-8C1B-3B54D483925E}">
      <dgm:prSet/>
      <dgm:spPr/>
      <dgm:t>
        <a:bodyPr/>
        <a:lstStyle/>
        <a:p>
          <a:endParaRPr lang="en-GB" sz="1100">
            <a:latin typeface="Arial" panose="020B0604020202020204" pitchFamily="34" charset="0"/>
            <a:cs typeface="Arial" panose="020B0604020202020204" pitchFamily="34" charset="0"/>
          </a:endParaRPr>
        </a:p>
      </dgm:t>
    </dgm:pt>
    <dgm:pt modelId="{80B5D6C7-A3A8-4F3E-AFD1-852EE44283E1}" type="pres">
      <dgm:prSet presAssocID="{FE6AB69A-09A8-43BD-9A59-A29E9928828A}" presName="Name0" presStyleCnt="0">
        <dgm:presLayoutVars>
          <dgm:dir/>
          <dgm:animLvl val="lvl"/>
          <dgm:resizeHandles val="exact"/>
        </dgm:presLayoutVars>
      </dgm:prSet>
      <dgm:spPr/>
    </dgm:pt>
    <dgm:pt modelId="{718F7A59-E711-4057-BFC2-20549857AE81}" type="pres">
      <dgm:prSet presAssocID="{196A829D-842E-4389-A80E-7854137BBB80}" presName="parTxOnly" presStyleLbl="node1" presStyleIdx="0" presStyleCnt="5">
        <dgm:presLayoutVars>
          <dgm:chMax val="0"/>
          <dgm:chPref val="0"/>
          <dgm:bulletEnabled val="1"/>
        </dgm:presLayoutVars>
      </dgm:prSet>
      <dgm:spPr/>
      <dgm:t>
        <a:bodyPr/>
        <a:lstStyle/>
        <a:p>
          <a:endParaRPr lang="en-GB"/>
        </a:p>
      </dgm:t>
    </dgm:pt>
    <dgm:pt modelId="{F408744E-3A0F-4023-B198-0927D6851B4C}" type="pres">
      <dgm:prSet presAssocID="{FB13D37C-392C-4AA8-A478-2A3336D26028}" presName="parTxOnlySpace" presStyleCnt="0"/>
      <dgm:spPr/>
    </dgm:pt>
    <dgm:pt modelId="{51E12254-01BB-4D5E-8ACC-A84A2FA8FFD4}" type="pres">
      <dgm:prSet presAssocID="{0092CEF5-FEF2-41C1-82EC-9F0462AE38D5}" presName="parTxOnly" presStyleLbl="node1" presStyleIdx="1" presStyleCnt="5">
        <dgm:presLayoutVars>
          <dgm:chMax val="0"/>
          <dgm:chPref val="0"/>
          <dgm:bulletEnabled val="1"/>
        </dgm:presLayoutVars>
      </dgm:prSet>
      <dgm:spPr/>
      <dgm:t>
        <a:bodyPr/>
        <a:lstStyle/>
        <a:p>
          <a:endParaRPr lang="en-GB"/>
        </a:p>
      </dgm:t>
    </dgm:pt>
    <dgm:pt modelId="{3B23F1E1-14F9-4AF8-9B73-4D9FE2E139D5}" type="pres">
      <dgm:prSet presAssocID="{AD846B59-929E-4B3E-85BD-7FCAE4587A21}" presName="parTxOnlySpace" presStyleCnt="0"/>
      <dgm:spPr/>
    </dgm:pt>
    <dgm:pt modelId="{33291297-BE11-4447-9FD3-FC69B1805E67}" type="pres">
      <dgm:prSet presAssocID="{53EE46FC-CB90-4698-98FB-A5464C0A6725}" presName="parTxOnly" presStyleLbl="node1" presStyleIdx="2" presStyleCnt="5">
        <dgm:presLayoutVars>
          <dgm:chMax val="0"/>
          <dgm:chPref val="0"/>
          <dgm:bulletEnabled val="1"/>
        </dgm:presLayoutVars>
      </dgm:prSet>
      <dgm:spPr/>
      <dgm:t>
        <a:bodyPr/>
        <a:lstStyle/>
        <a:p>
          <a:endParaRPr lang="en-GB"/>
        </a:p>
      </dgm:t>
    </dgm:pt>
    <dgm:pt modelId="{F16417BF-BF28-4DB2-9750-4D1C9A374990}" type="pres">
      <dgm:prSet presAssocID="{1A7CE2F5-1BF8-414C-AD6D-8DE14044B3AA}" presName="parTxOnlySpace" presStyleCnt="0"/>
      <dgm:spPr/>
    </dgm:pt>
    <dgm:pt modelId="{96587020-257B-4455-9D71-530DBFCD1DC9}" type="pres">
      <dgm:prSet presAssocID="{E6F4016D-DA6B-42B9-B1AC-9D4F4B312DAA}" presName="parTxOnly" presStyleLbl="node1" presStyleIdx="3" presStyleCnt="5">
        <dgm:presLayoutVars>
          <dgm:chMax val="0"/>
          <dgm:chPref val="0"/>
          <dgm:bulletEnabled val="1"/>
        </dgm:presLayoutVars>
      </dgm:prSet>
      <dgm:spPr/>
      <dgm:t>
        <a:bodyPr/>
        <a:lstStyle/>
        <a:p>
          <a:endParaRPr lang="en-GB"/>
        </a:p>
      </dgm:t>
    </dgm:pt>
    <dgm:pt modelId="{BA5ACAB2-D251-401A-A72E-698A7AE76A67}" type="pres">
      <dgm:prSet presAssocID="{2617DA53-8986-4D87-9EFB-DEFEE55F7823}" presName="parTxOnlySpace" presStyleCnt="0"/>
      <dgm:spPr/>
    </dgm:pt>
    <dgm:pt modelId="{38700709-8456-4E55-BB9E-44A22108D6E7}" type="pres">
      <dgm:prSet presAssocID="{8F5478F4-8D6F-4923-9DE4-C066CC2A71B3}" presName="parTxOnly" presStyleLbl="node1" presStyleIdx="4" presStyleCnt="5" custScaleY="100000">
        <dgm:presLayoutVars>
          <dgm:chMax val="0"/>
          <dgm:chPref val="0"/>
          <dgm:bulletEnabled val="1"/>
        </dgm:presLayoutVars>
      </dgm:prSet>
      <dgm:spPr/>
      <dgm:t>
        <a:bodyPr/>
        <a:lstStyle/>
        <a:p>
          <a:endParaRPr lang="en-GB"/>
        </a:p>
      </dgm:t>
    </dgm:pt>
  </dgm:ptLst>
  <dgm:cxnLst>
    <dgm:cxn modelId="{BB4A9F3F-4E7E-4A49-9956-EDF1334A84FF}" type="presOf" srcId="{FE6AB69A-09A8-43BD-9A59-A29E9928828A}" destId="{80B5D6C7-A3A8-4F3E-AFD1-852EE44283E1}" srcOrd="0" destOrd="0" presId="urn:microsoft.com/office/officeart/2005/8/layout/chevron1"/>
    <dgm:cxn modelId="{5FB1B1F2-3D7E-432E-A8EC-A54320EFBD65}" type="presOf" srcId="{53EE46FC-CB90-4698-98FB-A5464C0A6725}" destId="{33291297-BE11-4447-9FD3-FC69B1805E67}" srcOrd="0" destOrd="0" presId="urn:microsoft.com/office/officeart/2005/8/layout/chevron1"/>
    <dgm:cxn modelId="{1AFCC379-B48D-4E1E-ABF0-091C121477BC}" type="presOf" srcId="{8F5478F4-8D6F-4923-9DE4-C066CC2A71B3}" destId="{38700709-8456-4E55-BB9E-44A22108D6E7}" srcOrd="0" destOrd="0" presId="urn:microsoft.com/office/officeart/2005/8/layout/chevron1"/>
    <dgm:cxn modelId="{009EF2D3-2C38-4EFD-BE2D-EE06E2673759}" type="presOf" srcId="{0092CEF5-FEF2-41C1-82EC-9F0462AE38D5}" destId="{51E12254-01BB-4D5E-8ACC-A84A2FA8FFD4}" srcOrd="0" destOrd="0" presId="urn:microsoft.com/office/officeart/2005/8/layout/chevron1"/>
    <dgm:cxn modelId="{DDE5CCC9-26DC-4AF6-BC9F-057209A92F78}" srcId="{FE6AB69A-09A8-43BD-9A59-A29E9928828A}" destId="{0092CEF5-FEF2-41C1-82EC-9F0462AE38D5}" srcOrd="1" destOrd="0" parTransId="{265B1D66-E04E-4E3B-92E0-CF1C86F00846}" sibTransId="{AD846B59-929E-4B3E-85BD-7FCAE4587A21}"/>
    <dgm:cxn modelId="{5E64FF40-A678-492C-88EB-D0DD62629161}" type="presOf" srcId="{E6F4016D-DA6B-42B9-B1AC-9D4F4B312DAA}" destId="{96587020-257B-4455-9D71-530DBFCD1DC9}" srcOrd="0" destOrd="0" presId="urn:microsoft.com/office/officeart/2005/8/layout/chevron1"/>
    <dgm:cxn modelId="{98C2760F-ED24-47E4-B381-362D501AE6ED}" srcId="{FE6AB69A-09A8-43BD-9A59-A29E9928828A}" destId="{196A829D-842E-4389-A80E-7854137BBB80}" srcOrd="0" destOrd="0" parTransId="{12927226-68B2-48FB-A6C3-24EFE0C0D16D}" sibTransId="{FB13D37C-392C-4AA8-A478-2A3336D26028}"/>
    <dgm:cxn modelId="{118FC0C4-2E07-475E-8C1B-3B54D483925E}" srcId="{FE6AB69A-09A8-43BD-9A59-A29E9928828A}" destId="{8F5478F4-8D6F-4923-9DE4-C066CC2A71B3}" srcOrd="4" destOrd="0" parTransId="{7DD256B3-AEE8-4C4C-982D-2755BB48AC46}" sibTransId="{B66BEBDF-F604-42B1-AEE1-5AABC806941A}"/>
    <dgm:cxn modelId="{63CD6FE5-A6BA-46E7-85DB-1976F413A312}" srcId="{FE6AB69A-09A8-43BD-9A59-A29E9928828A}" destId="{E6F4016D-DA6B-42B9-B1AC-9D4F4B312DAA}" srcOrd="3" destOrd="0" parTransId="{0CF97B11-93E5-4C0A-BFA4-7AE35B36575A}" sibTransId="{2617DA53-8986-4D87-9EFB-DEFEE55F7823}"/>
    <dgm:cxn modelId="{4987B915-6F86-435A-A153-DFFCF8D4A33E}" srcId="{FE6AB69A-09A8-43BD-9A59-A29E9928828A}" destId="{53EE46FC-CB90-4698-98FB-A5464C0A6725}" srcOrd="2" destOrd="0" parTransId="{20F4BC6B-272D-4E02-BAB6-903516CDEE70}" sibTransId="{1A7CE2F5-1BF8-414C-AD6D-8DE14044B3AA}"/>
    <dgm:cxn modelId="{56580F15-5E85-4823-9C38-8B008CC8A01F}" type="presOf" srcId="{196A829D-842E-4389-A80E-7854137BBB80}" destId="{718F7A59-E711-4057-BFC2-20549857AE81}" srcOrd="0" destOrd="0" presId="urn:microsoft.com/office/officeart/2005/8/layout/chevron1"/>
    <dgm:cxn modelId="{D3CD2AFE-DFCE-4C2D-9F83-09C9C4DDBC05}" type="presParOf" srcId="{80B5D6C7-A3A8-4F3E-AFD1-852EE44283E1}" destId="{718F7A59-E711-4057-BFC2-20549857AE81}" srcOrd="0" destOrd="0" presId="urn:microsoft.com/office/officeart/2005/8/layout/chevron1"/>
    <dgm:cxn modelId="{8705C63C-42DB-4F31-BF32-D42159126EA4}" type="presParOf" srcId="{80B5D6C7-A3A8-4F3E-AFD1-852EE44283E1}" destId="{F408744E-3A0F-4023-B198-0927D6851B4C}" srcOrd="1" destOrd="0" presId="urn:microsoft.com/office/officeart/2005/8/layout/chevron1"/>
    <dgm:cxn modelId="{7EF71B93-F83E-4531-BBA9-A16527F247F0}" type="presParOf" srcId="{80B5D6C7-A3A8-4F3E-AFD1-852EE44283E1}" destId="{51E12254-01BB-4D5E-8ACC-A84A2FA8FFD4}" srcOrd="2" destOrd="0" presId="urn:microsoft.com/office/officeart/2005/8/layout/chevron1"/>
    <dgm:cxn modelId="{573DF81D-64CF-4D57-B9CB-3B36FB0EF02E}" type="presParOf" srcId="{80B5D6C7-A3A8-4F3E-AFD1-852EE44283E1}" destId="{3B23F1E1-14F9-4AF8-9B73-4D9FE2E139D5}" srcOrd="3" destOrd="0" presId="urn:microsoft.com/office/officeart/2005/8/layout/chevron1"/>
    <dgm:cxn modelId="{DC1AA9C4-5943-4D0C-A70E-919E54860B4E}" type="presParOf" srcId="{80B5D6C7-A3A8-4F3E-AFD1-852EE44283E1}" destId="{33291297-BE11-4447-9FD3-FC69B1805E67}" srcOrd="4" destOrd="0" presId="urn:microsoft.com/office/officeart/2005/8/layout/chevron1"/>
    <dgm:cxn modelId="{8E337386-0171-40CA-B5F2-F2972F1FA8B1}" type="presParOf" srcId="{80B5D6C7-A3A8-4F3E-AFD1-852EE44283E1}" destId="{F16417BF-BF28-4DB2-9750-4D1C9A374990}" srcOrd="5" destOrd="0" presId="urn:microsoft.com/office/officeart/2005/8/layout/chevron1"/>
    <dgm:cxn modelId="{625CC01D-B35F-40E8-85ED-E146E8D7C8A6}" type="presParOf" srcId="{80B5D6C7-A3A8-4F3E-AFD1-852EE44283E1}" destId="{96587020-257B-4455-9D71-530DBFCD1DC9}" srcOrd="6" destOrd="0" presId="urn:microsoft.com/office/officeart/2005/8/layout/chevron1"/>
    <dgm:cxn modelId="{094464F2-8EB0-4435-8504-1A56278CF2F2}" type="presParOf" srcId="{80B5D6C7-A3A8-4F3E-AFD1-852EE44283E1}" destId="{BA5ACAB2-D251-401A-A72E-698A7AE76A67}" srcOrd="7" destOrd="0" presId="urn:microsoft.com/office/officeart/2005/8/layout/chevron1"/>
    <dgm:cxn modelId="{1756FDF4-F986-4487-BB80-617A05BDBEF1}" type="presParOf" srcId="{80B5D6C7-A3A8-4F3E-AFD1-852EE44283E1}" destId="{38700709-8456-4E55-BB9E-44A22108D6E7}"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2973"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266" cy="366707"/>
      </dsp:txXfrm>
    </dsp:sp>
    <dsp:sp modelId="{51E12254-01BB-4D5E-8ACC-A84A2FA8FFD4}">
      <dsp:nvSpPr>
        <dsp:cNvPr id="0" name=""/>
        <dsp:cNvSpPr/>
      </dsp:nvSpPr>
      <dsp:spPr>
        <a:xfrm>
          <a:off x="1507556"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0910" y="0"/>
        <a:ext cx="1306266" cy="366707"/>
      </dsp:txXfrm>
    </dsp:sp>
    <dsp:sp modelId="{33291297-BE11-4447-9FD3-FC69B1805E67}">
      <dsp:nvSpPr>
        <dsp:cNvPr id="0" name=""/>
        <dsp:cNvSpPr/>
      </dsp:nvSpPr>
      <dsp:spPr>
        <a:xfrm>
          <a:off x="3013232"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586" y="0"/>
        <a:ext cx="1306266" cy="366707"/>
      </dsp:txXfrm>
    </dsp:sp>
    <dsp:sp modelId="{96587020-257B-4455-9D71-530DBFCD1DC9}">
      <dsp:nvSpPr>
        <dsp:cNvPr id="0" name=""/>
        <dsp:cNvSpPr/>
      </dsp:nvSpPr>
      <dsp:spPr>
        <a:xfrm>
          <a:off x="4518909"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263" y="0"/>
        <a:ext cx="1306266" cy="366707"/>
      </dsp:txXfrm>
    </dsp:sp>
    <dsp:sp modelId="{38700709-8456-4E55-BB9E-44A22108D6E7}">
      <dsp:nvSpPr>
        <dsp:cNvPr id="0" name=""/>
        <dsp:cNvSpPr/>
      </dsp:nvSpPr>
      <dsp:spPr>
        <a:xfrm>
          <a:off x="6024585"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7939" y="0"/>
        <a:ext cx="1306266" cy="3667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2973"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266" cy="366707"/>
      </dsp:txXfrm>
    </dsp:sp>
    <dsp:sp modelId="{51E12254-01BB-4D5E-8ACC-A84A2FA8FFD4}">
      <dsp:nvSpPr>
        <dsp:cNvPr id="0" name=""/>
        <dsp:cNvSpPr/>
      </dsp:nvSpPr>
      <dsp:spPr>
        <a:xfrm>
          <a:off x="1507556"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0910" y="0"/>
        <a:ext cx="1306266" cy="366707"/>
      </dsp:txXfrm>
    </dsp:sp>
    <dsp:sp modelId="{33291297-BE11-4447-9FD3-FC69B1805E67}">
      <dsp:nvSpPr>
        <dsp:cNvPr id="0" name=""/>
        <dsp:cNvSpPr/>
      </dsp:nvSpPr>
      <dsp:spPr>
        <a:xfrm>
          <a:off x="3013232"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586" y="0"/>
        <a:ext cx="1306266" cy="366707"/>
      </dsp:txXfrm>
    </dsp:sp>
    <dsp:sp modelId="{96587020-257B-4455-9D71-530DBFCD1DC9}">
      <dsp:nvSpPr>
        <dsp:cNvPr id="0" name=""/>
        <dsp:cNvSpPr/>
      </dsp:nvSpPr>
      <dsp:spPr>
        <a:xfrm>
          <a:off x="4518909"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263" y="0"/>
        <a:ext cx="1306266" cy="366707"/>
      </dsp:txXfrm>
    </dsp:sp>
    <dsp:sp modelId="{38700709-8456-4E55-BB9E-44A22108D6E7}">
      <dsp:nvSpPr>
        <dsp:cNvPr id="0" name=""/>
        <dsp:cNvSpPr/>
      </dsp:nvSpPr>
      <dsp:spPr>
        <a:xfrm>
          <a:off x="6024585" y="0"/>
          <a:ext cx="1672973"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7939" y="0"/>
        <a:ext cx="1306266" cy="366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F7A59-E711-4057-BFC2-20549857AE81}">
      <dsp:nvSpPr>
        <dsp:cNvPr id="0" name=""/>
        <dsp:cNvSpPr/>
      </dsp:nvSpPr>
      <dsp:spPr>
        <a:xfrm>
          <a:off x="1879"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Summary</a:t>
          </a:r>
          <a:endParaRPr lang="en-GB" sz="1100" kern="1200" dirty="0">
            <a:solidFill>
              <a:schemeClr val="bg1"/>
            </a:solidFill>
            <a:latin typeface="Arial" panose="020B0604020202020204" pitchFamily="34" charset="0"/>
            <a:cs typeface="Arial" panose="020B0604020202020204" pitchFamily="34" charset="0"/>
          </a:endParaRPr>
        </a:p>
      </dsp:txBody>
      <dsp:txXfrm>
        <a:off x="185233" y="0"/>
        <a:ext cx="1306475" cy="366707"/>
      </dsp:txXfrm>
    </dsp:sp>
    <dsp:sp modelId="{51E12254-01BB-4D5E-8ACC-A84A2FA8FFD4}">
      <dsp:nvSpPr>
        <dsp:cNvPr id="0" name=""/>
        <dsp:cNvSpPr/>
      </dsp:nvSpPr>
      <dsp:spPr>
        <a:xfrm>
          <a:off x="1507744" y="0"/>
          <a:ext cx="1673182" cy="366707"/>
        </a:xfrm>
        <a:prstGeom prst="chevron">
          <a:avLst/>
        </a:prstGeom>
        <a:solidFill>
          <a:srgbClr val="0072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latin typeface="Arial" panose="020B0604020202020204" pitchFamily="34" charset="0"/>
              <a:cs typeface="Arial" panose="020B0604020202020204" pitchFamily="34" charset="0"/>
            </a:rPr>
            <a:t>Committees</a:t>
          </a:r>
          <a:endParaRPr lang="en-GB" sz="1100" kern="1200" dirty="0">
            <a:latin typeface="Arial" panose="020B0604020202020204" pitchFamily="34" charset="0"/>
            <a:cs typeface="Arial" panose="020B0604020202020204" pitchFamily="34" charset="0"/>
          </a:endParaRPr>
        </a:p>
      </dsp:txBody>
      <dsp:txXfrm>
        <a:off x="1691098" y="0"/>
        <a:ext cx="1306475" cy="366707"/>
      </dsp:txXfrm>
    </dsp:sp>
    <dsp:sp modelId="{33291297-BE11-4447-9FD3-FC69B1805E67}">
      <dsp:nvSpPr>
        <dsp:cNvPr id="0" name=""/>
        <dsp:cNvSpPr/>
      </dsp:nvSpPr>
      <dsp:spPr>
        <a:xfrm>
          <a:off x="3013608"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NHS Improvement</a:t>
          </a:r>
          <a:endParaRPr lang="en-GB" sz="1100" kern="1200" dirty="0">
            <a:solidFill>
              <a:schemeClr val="bg1"/>
            </a:solidFill>
            <a:latin typeface="Arial" panose="020B0604020202020204" pitchFamily="34" charset="0"/>
            <a:cs typeface="Arial" panose="020B0604020202020204" pitchFamily="34" charset="0"/>
          </a:endParaRPr>
        </a:p>
      </dsp:txBody>
      <dsp:txXfrm>
        <a:off x="3196962" y="0"/>
        <a:ext cx="1306475" cy="366707"/>
      </dsp:txXfrm>
    </dsp:sp>
    <dsp:sp modelId="{96587020-257B-4455-9D71-530DBFCD1DC9}">
      <dsp:nvSpPr>
        <dsp:cNvPr id="0" name=""/>
        <dsp:cNvSpPr/>
      </dsp:nvSpPr>
      <dsp:spPr>
        <a:xfrm>
          <a:off x="4519473"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Quality</a:t>
          </a:r>
          <a:endParaRPr lang="en-GB" sz="1100" kern="1200" dirty="0">
            <a:solidFill>
              <a:schemeClr val="bg1"/>
            </a:solidFill>
            <a:latin typeface="Arial" panose="020B0604020202020204" pitchFamily="34" charset="0"/>
            <a:cs typeface="Arial" panose="020B0604020202020204" pitchFamily="34" charset="0"/>
          </a:endParaRPr>
        </a:p>
      </dsp:txBody>
      <dsp:txXfrm>
        <a:off x="4702827" y="0"/>
        <a:ext cx="1306475" cy="366707"/>
      </dsp:txXfrm>
    </dsp:sp>
    <dsp:sp modelId="{38700709-8456-4E55-BB9E-44A22108D6E7}">
      <dsp:nvSpPr>
        <dsp:cNvPr id="0" name=""/>
        <dsp:cNvSpPr/>
      </dsp:nvSpPr>
      <dsp:spPr>
        <a:xfrm>
          <a:off x="6025337" y="0"/>
          <a:ext cx="1673182" cy="366707"/>
        </a:xfrm>
        <a:prstGeom prst="chevron">
          <a:avLst/>
        </a:prstGeom>
        <a:solidFill>
          <a:srgbClr val="7686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latin typeface="Arial" panose="020B0604020202020204" pitchFamily="34" charset="0"/>
              <a:cs typeface="Arial" panose="020B0604020202020204" pitchFamily="34" charset="0"/>
            </a:rPr>
            <a:t>Finance</a:t>
          </a:r>
          <a:endParaRPr lang="en-GB" sz="1100" kern="1200" dirty="0">
            <a:solidFill>
              <a:schemeClr val="bg1"/>
            </a:solidFill>
            <a:latin typeface="Arial" panose="020B0604020202020204" pitchFamily="34" charset="0"/>
            <a:cs typeface="Arial" panose="020B0604020202020204" pitchFamily="34" charset="0"/>
          </a:endParaRPr>
        </a:p>
      </dsp:txBody>
      <dsp:txXfrm>
        <a:off x="6208691" y="0"/>
        <a:ext cx="1306475" cy="3667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8E698C0-AC7E-42C0-99D8-6BF3E84FDA60}" type="datetimeFigureOut">
              <a:rPr lang="en-GB" smtClean="0"/>
              <a:t>05/07/2018</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GB" dirty="0" smtClean="0"/>
              <a:t>1 of 43</a:t>
            </a:r>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B4E0C7A-95A7-4AA0-B910-4088BDABE4ED}" type="slidenum">
              <a:rPr lang="en-GB">
                <a:solidFill>
                  <a:schemeClr val="bg1">
                    <a:lumMod val="50000"/>
                  </a:schemeClr>
                </a:solidFill>
              </a:rPr>
              <a:pPr/>
              <a:t>‹#›</a:t>
            </a:fld>
            <a:r>
              <a:rPr lang="en-GB" dirty="0">
                <a:solidFill>
                  <a:schemeClr val="bg1">
                    <a:lumMod val="50000"/>
                  </a:schemeClr>
                </a:solidFill>
              </a:rPr>
              <a:t> of </a:t>
            </a:r>
            <a:r>
              <a:rPr lang="en-GB" dirty="0" smtClean="0">
                <a:solidFill>
                  <a:schemeClr val="bg1">
                    <a:lumMod val="50000"/>
                  </a:schemeClr>
                </a:solidFill>
              </a:rPr>
              <a:t>63</a:t>
            </a:r>
            <a:endParaRPr lang="en-GB" dirty="0">
              <a:solidFill>
                <a:schemeClr val="bg1">
                  <a:lumMod val="50000"/>
                </a:schemeClr>
              </a:solidFill>
            </a:endParaRPr>
          </a:p>
          <a:p>
            <a:endParaRPr lang="en-GB" dirty="0"/>
          </a:p>
        </p:txBody>
      </p:sp>
    </p:spTree>
    <p:extLst>
      <p:ext uri="{BB962C8B-B14F-4D97-AF65-F5344CB8AC3E}">
        <p14:creationId xmlns:p14="http://schemas.microsoft.com/office/powerpoint/2010/main" val="158280001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F53839-A7BF-4E46-8660-30E1C92E83E7}" type="datetimeFigureOut">
              <a:rPr lang="en-GB"/>
              <a:pPr>
                <a:defRPr/>
              </a:pPr>
              <a:t>05/07/2018</a:t>
            </a:fld>
            <a:endParaRPr lang="en-GB" dirty="0"/>
          </a:p>
        </p:txBody>
      </p:sp>
      <p:sp>
        <p:nvSpPr>
          <p:cNvPr id="4" name="Slide Image Placeholder 3"/>
          <p:cNvSpPr>
            <a:spLocks noGrp="1" noRot="1" noChangeAspect="1"/>
          </p:cNvSpPr>
          <p:nvPr>
            <p:ph type="sldImg" idx="2"/>
          </p:nvPr>
        </p:nvSpPr>
        <p:spPr>
          <a:xfrm>
            <a:off x="952500" y="744538"/>
            <a:ext cx="489267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GB" dirty="0" smtClean="0"/>
              <a:t>1 of 43</a:t>
            </a:r>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C05FC2F-C4FE-4431-A9A5-2F4BE874E3F9}" type="slidenum">
              <a:rPr lang="en-GB"/>
              <a:pPr>
                <a:defRPr/>
              </a:pPr>
              <a:t>‹#›</a:t>
            </a:fld>
            <a:endParaRPr lang="en-GB" dirty="0"/>
          </a:p>
        </p:txBody>
      </p:sp>
    </p:spTree>
    <p:extLst>
      <p:ext uri="{BB962C8B-B14F-4D97-AF65-F5344CB8AC3E}">
        <p14:creationId xmlns:p14="http://schemas.microsoft.com/office/powerpoint/2010/main" val="2573756148"/>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61863" algn="l" rtl="0" eaLnBrk="0" fontAlgn="base" hangingPunct="0">
      <a:spcBef>
        <a:spcPct val="30000"/>
      </a:spcBef>
      <a:spcAft>
        <a:spcPct val="0"/>
      </a:spcAft>
      <a:defRPr sz="1200" kern="1200">
        <a:solidFill>
          <a:schemeClr val="tx1"/>
        </a:solidFill>
        <a:latin typeface="+mn-lt"/>
        <a:ea typeface="+mn-ea"/>
        <a:cs typeface="+mn-cs"/>
      </a:defRPr>
    </a:lvl2pPr>
    <a:lvl3pPr marL="923727" algn="l" rtl="0" eaLnBrk="0" fontAlgn="base" hangingPunct="0">
      <a:spcBef>
        <a:spcPct val="30000"/>
      </a:spcBef>
      <a:spcAft>
        <a:spcPct val="0"/>
      </a:spcAft>
      <a:defRPr sz="1200" kern="1200">
        <a:solidFill>
          <a:schemeClr val="tx1"/>
        </a:solidFill>
        <a:latin typeface="+mn-lt"/>
        <a:ea typeface="+mn-ea"/>
        <a:cs typeface="+mn-cs"/>
      </a:defRPr>
    </a:lvl3pPr>
    <a:lvl4pPr marL="1385590" algn="l" rtl="0" eaLnBrk="0" fontAlgn="base" hangingPunct="0">
      <a:spcBef>
        <a:spcPct val="30000"/>
      </a:spcBef>
      <a:spcAft>
        <a:spcPct val="0"/>
      </a:spcAft>
      <a:defRPr sz="1200" kern="1200">
        <a:solidFill>
          <a:schemeClr val="tx1"/>
        </a:solidFill>
        <a:latin typeface="+mn-lt"/>
        <a:ea typeface="+mn-ea"/>
        <a:cs typeface="+mn-cs"/>
      </a:defRPr>
    </a:lvl4pPr>
    <a:lvl5pPr marL="1847454" algn="l" rtl="0" eaLnBrk="0" fontAlgn="base" hangingPunct="0">
      <a:spcBef>
        <a:spcPct val="30000"/>
      </a:spcBef>
      <a:spcAft>
        <a:spcPct val="0"/>
      </a:spcAft>
      <a:defRPr sz="1200" kern="1200">
        <a:solidFill>
          <a:schemeClr val="tx1"/>
        </a:solidFill>
        <a:latin typeface="+mn-lt"/>
        <a:ea typeface="+mn-ea"/>
        <a:cs typeface="+mn-cs"/>
      </a:defRPr>
    </a:lvl5pPr>
    <a:lvl6pPr marL="2309317" algn="l" defTabSz="923727" rtl="0" eaLnBrk="1" latinLnBrk="0" hangingPunct="1">
      <a:defRPr sz="1200" kern="1200">
        <a:solidFill>
          <a:schemeClr val="tx1"/>
        </a:solidFill>
        <a:latin typeface="+mn-lt"/>
        <a:ea typeface="+mn-ea"/>
        <a:cs typeface="+mn-cs"/>
      </a:defRPr>
    </a:lvl6pPr>
    <a:lvl7pPr marL="2771181" algn="l" defTabSz="923727" rtl="0" eaLnBrk="1" latinLnBrk="0" hangingPunct="1">
      <a:defRPr sz="1200" kern="1200">
        <a:solidFill>
          <a:schemeClr val="tx1"/>
        </a:solidFill>
        <a:latin typeface="+mn-lt"/>
        <a:ea typeface="+mn-ea"/>
        <a:cs typeface="+mn-cs"/>
      </a:defRPr>
    </a:lvl7pPr>
    <a:lvl8pPr marL="3233044" algn="l" defTabSz="923727" rtl="0" eaLnBrk="1" latinLnBrk="0" hangingPunct="1">
      <a:defRPr sz="1200" kern="1200">
        <a:solidFill>
          <a:schemeClr val="tx1"/>
        </a:solidFill>
        <a:latin typeface="+mn-lt"/>
        <a:ea typeface="+mn-ea"/>
        <a:cs typeface="+mn-cs"/>
      </a:defRPr>
    </a:lvl8pPr>
    <a:lvl9pPr marL="3694908" algn="l" defTabSz="9237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744538"/>
            <a:ext cx="4892675" cy="3722687"/>
          </a:xfrm>
        </p:spPr>
      </p:sp>
      <p:sp>
        <p:nvSpPr>
          <p:cNvPr id="3" name="Notes Placeholder 2"/>
          <p:cNvSpPr>
            <a:spLocks noGrp="1"/>
          </p:cNvSpPr>
          <p:nvPr>
            <p:ph type="body" idx="1"/>
          </p:nvPr>
        </p:nvSpPr>
        <p:spPr/>
        <p:txBody>
          <a:bodyPr/>
          <a:lstStyle/>
          <a:p>
            <a:endParaRPr lang="en-GB" dirty="0">
              <a:solidFill>
                <a:schemeClr val="bg1"/>
              </a:solidFill>
            </a:endParaRPr>
          </a:p>
        </p:txBody>
      </p:sp>
      <p:sp>
        <p:nvSpPr>
          <p:cNvPr id="6" name="Footer Placeholder 5"/>
          <p:cNvSpPr>
            <a:spLocks noGrp="1"/>
          </p:cNvSpPr>
          <p:nvPr>
            <p:ph type="ftr" sz="quarter" idx="10"/>
          </p:nvPr>
        </p:nvSpPr>
        <p:spPr/>
        <p:txBody>
          <a:bodyPr/>
          <a:lstStyle/>
          <a:p>
            <a:pPr>
              <a:defRPr/>
            </a:pPr>
            <a:r>
              <a:rPr lang="en-GB" dirty="0" smtClean="0"/>
              <a:t>1 of 43</a:t>
            </a:r>
            <a:endParaRPr lang="en-GB" dirty="0"/>
          </a:p>
        </p:txBody>
      </p:sp>
    </p:spTree>
    <p:extLst>
      <p:ext uri="{BB962C8B-B14F-4D97-AF65-F5344CB8AC3E}">
        <p14:creationId xmlns:p14="http://schemas.microsoft.com/office/powerpoint/2010/main" val="242997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744538"/>
            <a:ext cx="4892675" cy="3722687"/>
          </a:xfrm>
        </p:spPr>
      </p:sp>
      <p:sp>
        <p:nvSpPr>
          <p:cNvPr id="3" name="Notes Placeholder 2"/>
          <p:cNvSpPr>
            <a:spLocks noGrp="1"/>
          </p:cNvSpPr>
          <p:nvPr>
            <p:ph type="body" idx="1"/>
          </p:nvPr>
        </p:nvSpPr>
        <p:spPr/>
        <p:txBody>
          <a:bodyPr/>
          <a:lstStyle/>
          <a:p>
            <a:endParaRPr lang="en-GB" dirty="0"/>
          </a:p>
        </p:txBody>
      </p:sp>
      <p:sp>
        <p:nvSpPr>
          <p:cNvPr id="6" name="Footer Placeholder 5"/>
          <p:cNvSpPr>
            <a:spLocks noGrp="1"/>
          </p:cNvSpPr>
          <p:nvPr>
            <p:ph type="ftr" sz="quarter" idx="10"/>
          </p:nvPr>
        </p:nvSpPr>
        <p:spPr/>
        <p:txBody>
          <a:bodyPr/>
          <a:lstStyle/>
          <a:p>
            <a:pPr>
              <a:defRPr/>
            </a:pPr>
            <a:r>
              <a:rPr lang="en-GB" dirty="0" smtClean="0"/>
              <a:t>1 of 43</a:t>
            </a:r>
            <a:endParaRPr lang="en-GB" dirty="0"/>
          </a:p>
        </p:txBody>
      </p:sp>
    </p:spTree>
    <p:extLst>
      <p:ext uri="{BB962C8B-B14F-4D97-AF65-F5344CB8AC3E}">
        <p14:creationId xmlns:p14="http://schemas.microsoft.com/office/powerpoint/2010/main" val="97978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GB" dirty="0" smtClean="0"/>
              <a:t>1 of 43</a:t>
            </a:r>
            <a:endParaRPr lang="en-GB" dirty="0"/>
          </a:p>
        </p:txBody>
      </p:sp>
    </p:spTree>
    <p:extLst>
      <p:ext uri="{BB962C8B-B14F-4D97-AF65-F5344CB8AC3E}">
        <p14:creationId xmlns:p14="http://schemas.microsoft.com/office/powerpoint/2010/main" val="48621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69EC85-B2F2-4AF7-A8C2-874449704364}" type="slidenum">
              <a:rPr lang="en-GB" smtClean="0"/>
              <a:t>15</a:t>
            </a:fld>
            <a:endParaRPr lang="en-GB" dirty="0"/>
          </a:p>
        </p:txBody>
      </p:sp>
    </p:spTree>
    <p:extLst>
      <p:ext uri="{BB962C8B-B14F-4D97-AF65-F5344CB8AC3E}">
        <p14:creationId xmlns:p14="http://schemas.microsoft.com/office/powerpoint/2010/main" val="351113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7077" y="3958166"/>
            <a:ext cx="6426359" cy="1785056"/>
          </a:xfrm>
        </p:spPr>
        <p:txBody>
          <a:bodyPr/>
          <a:lstStyle>
            <a:lvl1pPr marL="0" indent="0" algn="ctr">
              <a:buNone/>
              <a:defRPr>
                <a:solidFill>
                  <a:schemeClr val="tx1">
                    <a:tint val="75000"/>
                  </a:schemeClr>
                </a:solidFill>
              </a:defRPr>
            </a:lvl1pPr>
            <a:lvl2pPr marL="461863" indent="0" algn="ctr">
              <a:buNone/>
              <a:defRPr>
                <a:solidFill>
                  <a:schemeClr val="tx1">
                    <a:tint val="75000"/>
                  </a:schemeClr>
                </a:solidFill>
              </a:defRPr>
            </a:lvl2pPr>
            <a:lvl3pPr marL="923727" indent="0" algn="ctr">
              <a:buNone/>
              <a:defRPr>
                <a:solidFill>
                  <a:schemeClr val="tx1">
                    <a:tint val="75000"/>
                  </a:schemeClr>
                </a:solidFill>
              </a:defRPr>
            </a:lvl3pPr>
            <a:lvl4pPr marL="1385590" indent="0" algn="ctr">
              <a:buNone/>
              <a:defRPr>
                <a:solidFill>
                  <a:schemeClr val="tx1">
                    <a:tint val="75000"/>
                  </a:schemeClr>
                </a:solidFill>
              </a:defRPr>
            </a:lvl4pPr>
            <a:lvl5pPr marL="1847454" indent="0" algn="ctr">
              <a:buNone/>
              <a:defRPr>
                <a:solidFill>
                  <a:schemeClr val="tx1">
                    <a:tint val="75000"/>
                  </a:schemeClr>
                </a:solidFill>
              </a:defRPr>
            </a:lvl5pPr>
            <a:lvl6pPr marL="2309317" indent="0" algn="ctr">
              <a:buNone/>
              <a:defRPr>
                <a:solidFill>
                  <a:schemeClr val="tx1">
                    <a:tint val="75000"/>
                  </a:schemeClr>
                </a:solidFill>
              </a:defRPr>
            </a:lvl6pPr>
            <a:lvl7pPr marL="2771181" indent="0" algn="ctr">
              <a:buNone/>
              <a:defRPr>
                <a:solidFill>
                  <a:schemeClr val="tx1">
                    <a:tint val="75000"/>
                  </a:schemeClr>
                </a:solidFill>
              </a:defRPr>
            </a:lvl7pPr>
            <a:lvl8pPr marL="3233044" indent="0" algn="ctr">
              <a:buNone/>
              <a:defRPr>
                <a:solidFill>
                  <a:schemeClr val="tx1">
                    <a:tint val="75000"/>
                  </a:schemeClr>
                </a:solidFill>
              </a:defRPr>
            </a:lvl8pPr>
            <a:lvl9pPr marL="369490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3ED2358-A1CB-47A6-9CA8-D9A60832B009}" type="datetime1">
              <a:rPr lang="en-GB" smtClean="0"/>
              <a:t>05/07/2018</a:t>
            </a:fld>
            <a:endParaRPr lang="en-GB" dirty="0"/>
          </a:p>
        </p:txBody>
      </p:sp>
      <p:sp>
        <p:nvSpPr>
          <p:cNvPr id="6" name="Title 5"/>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791528-BEFF-40F5-A726-D81C5938F3D0}" type="datetime1">
              <a:rPr lang="en-GB" smtClean="0"/>
              <a:t>05/07/2018</a:t>
            </a:fld>
            <a:endParaRPr lang="en-GB" dirty="0"/>
          </a:p>
        </p:txBody>
      </p:sp>
      <p:sp>
        <p:nvSpPr>
          <p:cNvPr id="5" name="Footer Placeholder 4"/>
          <p:cNvSpPr>
            <a:spLocks noGrp="1"/>
          </p:cNvSpPr>
          <p:nvPr>
            <p:ph type="ftr" sz="quarter" idx="11"/>
          </p:nvPr>
        </p:nvSpPr>
        <p:spPr>
          <a:xfrm>
            <a:off x="3136676" y="6474060"/>
            <a:ext cx="2907162" cy="371887"/>
          </a:xfrm>
          <a:prstGeom prst="rect">
            <a:avLst/>
          </a:prstGeom>
        </p:spPr>
        <p:txBody>
          <a:bodyPr lIns="92373" tIns="46186" rIns="92373" bIns="46186"/>
          <a:lstStyle/>
          <a:p>
            <a:endParaRPr lang="en-GB" dirty="0"/>
          </a:p>
        </p:txBody>
      </p:sp>
    </p:spTree>
    <p:extLst>
      <p:ext uri="{BB962C8B-B14F-4D97-AF65-F5344CB8AC3E}">
        <p14:creationId xmlns:p14="http://schemas.microsoft.com/office/powerpoint/2010/main" val="30379535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9026" y="279724"/>
            <a:ext cx="8262462" cy="1164167"/>
          </a:xfrm>
          <a:prstGeom prst="rect">
            <a:avLst/>
          </a:prstGeom>
          <a:noFill/>
          <a:ln w="9525">
            <a:noFill/>
            <a:miter lim="800000"/>
            <a:headEnd/>
            <a:tailEnd/>
          </a:ln>
        </p:spPr>
        <p:txBody>
          <a:bodyPr vert="horz" wrap="square" lIns="92373" tIns="46186" rIns="92373" bIns="46186"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9026" y="1629834"/>
            <a:ext cx="8262462" cy="4609777"/>
          </a:xfrm>
          <a:prstGeom prst="rect">
            <a:avLst/>
          </a:prstGeom>
          <a:noFill/>
          <a:ln w="9525">
            <a:noFill/>
            <a:miter lim="800000"/>
            <a:headEnd/>
            <a:tailEnd/>
          </a:ln>
        </p:spPr>
        <p:txBody>
          <a:bodyPr vert="horz" wrap="square" lIns="92373" tIns="46186" rIns="92373" bIns="4618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Date Placeholder 3"/>
          <p:cNvSpPr>
            <a:spLocks noGrp="1"/>
          </p:cNvSpPr>
          <p:nvPr>
            <p:ph type="dt" sz="half" idx="2"/>
          </p:nvPr>
        </p:nvSpPr>
        <p:spPr>
          <a:xfrm>
            <a:off x="485800" y="6457296"/>
            <a:ext cx="2142120" cy="371887"/>
          </a:xfrm>
          <a:prstGeom prst="rect">
            <a:avLst/>
          </a:prstGeom>
        </p:spPr>
        <p:txBody>
          <a:bodyPr vert="horz" lIns="92373" tIns="46186" rIns="92373" bIns="46186" rtlCol="0" anchor="ctr"/>
          <a:lstStyle>
            <a:lvl1pPr algn="l" fontAlgn="auto">
              <a:spcBef>
                <a:spcPts val="0"/>
              </a:spcBef>
              <a:spcAft>
                <a:spcPts val="0"/>
              </a:spcAft>
              <a:defRPr sz="1200">
                <a:solidFill>
                  <a:schemeClr val="tx1">
                    <a:tint val="75000"/>
                  </a:schemeClr>
                </a:solidFill>
                <a:latin typeface="+mn-lt"/>
              </a:defRPr>
            </a:lvl1pPr>
          </a:lstStyle>
          <a:p>
            <a:pPr>
              <a:defRPr/>
            </a:pPr>
            <a:fld id="{FDEE42B2-F26D-4560-86C8-8A7F98261142}" type="datetime1">
              <a:rPr lang="en-GB" smtClean="0"/>
              <a:t>05/07/2018</a:t>
            </a:fld>
            <a:endParaRPr lang="en-GB" dirty="0"/>
          </a:p>
        </p:txBody>
      </p:sp>
      <p:sp>
        <p:nvSpPr>
          <p:cNvPr id="6" name="TextBox 5"/>
          <p:cNvSpPr txBox="1"/>
          <p:nvPr/>
        </p:nvSpPr>
        <p:spPr bwMode="auto">
          <a:xfrm>
            <a:off x="8487865" y="6829183"/>
            <a:ext cx="637536" cy="123111"/>
          </a:xfrm>
          <a:prstGeom prst="rect">
            <a:avLst/>
          </a:prstGeom>
          <a:solidFill>
            <a:schemeClr val="bg1"/>
          </a:solidFill>
          <a:ln>
            <a:noFill/>
          </a:ln>
          <a:effectLst/>
          <a:extLst>
            <a:ext uri="{91240B29-F687-4F45-9708-019B960494DF}">
              <a14:hiddenLine xmlns:a14="http://schemas.microsoft.com/office/drawing/2010/main">
                <a:solidFill>
                  <a:schemeClr val="tx1"/>
                </a:solidFill>
              </a14:hiddenLine>
            </a:ext>
          </a:extLst>
        </p:spPr>
        <p:txBody>
          <a:bodyPr vert="horz" wrap="square" lIns="0" tIns="0" rIns="0" bIns="0" rtlCol="0" anchor="b">
            <a:spAutoFit/>
          </a:bodyPr>
          <a:lstStyle/>
          <a:p>
            <a:pPr algn="r" eaLnBrk="1" hangingPunct="1">
              <a:spcBef>
                <a:spcPct val="50000"/>
              </a:spcBef>
            </a:pPr>
            <a:endParaRPr lang="en-GB" sz="800" b="1" dirty="0">
              <a:latin typeface="Arial"/>
            </a:endParaRPr>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30616" y="108124"/>
            <a:ext cx="1349897" cy="425583"/>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61863" algn="ctr" rtl="0" fontAlgn="base">
        <a:spcBef>
          <a:spcPct val="0"/>
        </a:spcBef>
        <a:spcAft>
          <a:spcPct val="0"/>
        </a:spcAft>
        <a:defRPr sz="4400">
          <a:solidFill>
            <a:schemeClr val="tx1"/>
          </a:solidFill>
          <a:latin typeface="Calibri" pitchFamily="34" charset="0"/>
        </a:defRPr>
      </a:lvl6pPr>
      <a:lvl7pPr marL="923727" algn="ctr" rtl="0" fontAlgn="base">
        <a:spcBef>
          <a:spcPct val="0"/>
        </a:spcBef>
        <a:spcAft>
          <a:spcPct val="0"/>
        </a:spcAft>
        <a:defRPr sz="4400">
          <a:solidFill>
            <a:schemeClr val="tx1"/>
          </a:solidFill>
          <a:latin typeface="Calibri" pitchFamily="34" charset="0"/>
        </a:defRPr>
      </a:lvl7pPr>
      <a:lvl8pPr marL="1385590" algn="ctr" rtl="0" fontAlgn="base">
        <a:spcBef>
          <a:spcPct val="0"/>
        </a:spcBef>
        <a:spcAft>
          <a:spcPct val="0"/>
        </a:spcAft>
        <a:defRPr sz="4400">
          <a:solidFill>
            <a:schemeClr val="tx1"/>
          </a:solidFill>
          <a:latin typeface="Calibri" pitchFamily="34" charset="0"/>
        </a:defRPr>
      </a:lvl8pPr>
      <a:lvl9pPr marL="1847454" algn="ctr" rtl="0" fontAlgn="base">
        <a:spcBef>
          <a:spcPct val="0"/>
        </a:spcBef>
        <a:spcAft>
          <a:spcPct val="0"/>
        </a:spcAft>
        <a:defRPr sz="4400">
          <a:solidFill>
            <a:schemeClr val="tx1"/>
          </a:solidFill>
          <a:latin typeface="Calibri" pitchFamily="34" charset="0"/>
        </a:defRPr>
      </a:lvl9pPr>
    </p:titleStyle>
    <p:bodyStyle>
      <a:lvl1pPr marL="346398" indent="-346398"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50528" indent="-288665"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54659" indent="-230932"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16522" indent="-230932"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78385" indent="-230932"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40249" indent="-230932" algn="l" defTabSz="92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2112" indent="-230932" algn="l" defTabSz="92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3976" indent="-230932" algn="l" defTabSz="92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5839" indent="-230932" algn="l" defTabSz="9237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3727" rtl="0" eaLnBrk="1" latinLnBrk="0" hangingPunct="1">
        <a:defRPr sz="1800" kern="1200">
          <a:solidFill>
            <a:schemeClr val="tx1"/>
          </a:solidFill>
          <a:latin typeface="+mn-lt"/>
          <a:ea typeface="+mn-ea"/>
          <a:cs typeface="+mn-cs"/>
        </a:defRPr>
      </a:lvl1pPr>
      <a:lvl2pPr marL="461863" algn="l" defTabSz="923727" rtl="0" eaLnBrk="1" latinLnBrk="0" hangingPunct="1">
        <a:defRPr sz="1800" kern="1200">
          <a:solidFill>
            <a:schemeClr val="tx1"/>
          </a:solidFill>
          <a:latin typeface="+mn-lt"/>
          <a:ea typeface="+mn-ea"/>
          <a:cs typeface="+mn-cs"/>
        </a:defRPr>
      </a:lvl2pPr>
      <a:lvl3pPr marL="923727" algn="l" defTabSz="923727" rtl="0" eaLnBrk="1" latinLnBrk="0" hangingPunct="1">
        <a:defRPr sz="1800" kern="1200">
          <a:solidFill>
            <a:schemeClr val="tx1"/>
          </a:solidFill>
          <a:latin typeface="+mn-lt"/>
          <a:ea typeface="+mn-ea"/>
          <a:cs typeface="+mn-cs"/>
        </a:defRPr>
      </a:lvl3pPr>
      <a:lvl4pPr marL="1385590" algn="l" defTabSz="923727" rtl="0" eaLnBrk="1" latinLnBrk="0" hangingPunct="1">
        <a:defRPr sz="1800" kern="1200">
          <a:solidFill>
            <a:schemeClr val="tx1"/>
          </a:solidFill>
          <a:latin typeface="+mn-lt"/>
          <a:ea typeface="+mn-ea"/>
          <a:cs typeface="+mn-cs"/>
        </a:defRPr>
      </a:lvl4pPr>
      <a:lvl5pPr marL="1847454" algn="l" defTabSz="923727" rtl="0" eaLnBrk="1" latinLnBrk="0" hangingPunct="1">
        <a:defRPr sz="1800" kern="1200">
          <a:solidFill>
            <a:schemeClr val="tx1"/>
          </a:solidFill>
          <a:latin typeface="+mn-lt"/>
          <a:ea typeface="+mn-ea"/>
          <a:cs typeface="+mn-cs"/>
        </a:defRPr>
      </a:lvl5pPr>
      <a:lvl6pPr marL="2309317" algn="l" defTabSz="923727" rtl="0" eaLnBrk="1" latinLnBrk="0" hangingPunct="1">
        <a:defRPr sz="1800" kern="1200">
          <a:solidFill>
            <a:schemeClr val="tx1"/>
          </a:solidFill>
          <a:latin typeface="+mn-lt"/>
          <a:ea typeface="+mn-ea"/>
          <a:cs typeface="+mn-cs"/>
        </a:defRPr>
      </a:lvl6pPr>
      <a:lvl7pPr marL="2771181" algn="l" defTabSz="923727" rtl="0" eaLnBrk="1" latinLnBrk="0" hangingPunct="1">
        <a:defRPr sz="1800" kern="1200">
          <a:solidFill>
            <a:schemeClr val="tx1"/>
          </a:solidFill>
          <a:latin typeface="+mn-lt"/>
          <a:ea typeface="+mn-ea"/>
          <a:cs typeface="+mn-cs"/>
        </a:defRPr>
      </a:lvl7pPr>
      <a:lvl8pPr marL="3233044" algn="l" defTabSz="923727" rtl="0" eaLnBrk="1" latinLnBrk="0" hangingPunct="1">
        <a:defRPr sz="1800" kern="1200">
          <a:solidFill>
            <a:schemeClr val="tx1"/>
          </a:solidFill>
          <a:latin typeface="+mn-lt"/>
          <a:ea typeface="+mn-ea"/>
          <a:cs typeface="+mn-cs"/>
        </a:defRPr>
      </a:lvl8pPr>
      <a:lvl9pPr marL="3694908" algn="l" defTabSz="9237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10" Type="http://schemas.openxmlformats.org/officeDocument/2006/relationships/image" Target="../media/image4.emf"/><Relationship Id="rId4" Type="http://schemas.openxmlformats.org/officeDocument/2006/relationships/diagramLayout" Target="../diagrams/layout10.xml"/><Relationship Id="rId9"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diagramLayout" Target="../diagrams/layout11.xml"/><Relationship Id="rId7" Type="http://schemas.openxmlformats.org/officeDocument/2006/relationships/image" Target="../media/image5.emf"/><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chart" Target="../charts/chart1.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Layout" Target="../diagrams/layout13.xml"/><Relationship Id="rId7" Type="http://schemas.openxmlformats.org/officeDocument/2006/relationships/image" Target="../media/image7.emf"/><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11" Type="http://schemas.openxmlformats.org/officeDocument/2006/relationships/chart" Target="../charts/chart5.xml"/><Relationship Id="rId5" Type="http://schemas.openxmlformats.org/officeDocument/2006/relationships/diagramColors" Target="../diagrams/colors13.xml"/><Relationship Id="rId10" Type="http://schemas.openxmlformats.org/officeDocument/2006/relationships/chart" Target="../charts/chart4.xml"/><Relationship Id="rId4" Type="http://schemas.openxmlformats.org/officeDocument/2006/relationships/diagramQuickStyle" Target="../diagrams/quickStyle13.xml"/><Relationship Id="rId9" Type="http://schemas.openxmlformats.org/officeDocument/2006/relationships/chart" Target="../charts/chart3.xml"/></Relationships>
</file>

<file path=ppt/slides/_rels/slide1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diagramLayout" Target="../diagrams/layout14.xml"/><Relationship Id="rId7" Type="http://schemas.openxmlformats.org/officeDocument/2006/relationships/image" Target="../media/image8.emf"/><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11" Type="http://schemas.openxmlformats.org/officeDocument/2006/relationships/chart" Target="../charts/chart9.xml"/><Relationship Id="rId5" Type="http://schemas.openxmlformats.org/officeDocument/2006/relationships/diagramColors" Target="../diagrams/colors14.xml"/><Relationship Id="rId10" Type="http://schemas.openxmlformats.org/officeDocument/2006/relationships/chart" Target="../charts/chart8.xml"/><Relationship Id="rId4" Type="http://schemas.openxmlformats.org/officeDocument/2006/relationships/diagramQuickStyle" Target="../diagrams/quickStyle14.xml"/><Relationship Id="rId9" Type="http://schemas.openxmlformats.org/officeDocument/2006/relationships/chart" Target="../charts/chart7.xml"/></Relationships>
</file>

<file path=ppt/slides/_rels/slide1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notesSlide" Target="../notesSlides/notesSlide4.xml"/><Relationship Id="rId7" Type="http://schemas.openxmlformats.org/officeDocument/2006/relationships/diagramColors" Target="../diagrams/colors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5.xml"/><Relationship Id="rId11" Type="http://schemas.openxmlformats.org/officeDocument/2006/relationships/image" Target="../media/image10.emf"/><Relationship Id="rId5" Type="http://schemas.openxmlformats.org/officeDocument/2006/relationships/diagramLayout" Target="../diagrams/layout15.xml"/><Relationship Id="rId10" Type="http://schemas.openxmlformats.org/officeDocument/2006/relationships/image" Target="../media/image9.emf"/><Relationship Id="rId4" Type="http://schemas.openxmlformats.org/officeDocument/2006/relationships/diagramData" Target="../diagrams/data15.xml"/><Relationship Id="rId9" Type="http://schemas.openxmlformats.org/officeDocument/2006/relationships/oleObject" Target="file:///\\raptor\Data1\Groups\finance\2018-19%20Reporting\Monitor%20Board%20Reports%201819.xlsx!Board_1!R13C1:R27C9"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69"/>
          <p:cNvSpPr txBox="1"/>
          <p:nvPr/>
        </p:nvSpPr>
        <p:spPr bwMode="auto">
          <a:xfrm>
            <a:off x="3795006" y="3348484"/>
            <a:ext cx="2112285" cy="38520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lIns="92373" tIns="46186" rIns="92373" bIns="4618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sz="1000"/>
            </a:pPr>
            <a:r>
              <a:rPr lang="en-GB" sz="1000" b="1" dirty="0">
                <a:latin typeface="Arial" panose="020B0604020202020204" pitchFamily="34" charset="0"/>
                <a:cs typeface="Arial" panose="020B0604020202020204" pitchFamily="34" charset="0"/>
              </a:rPr>
              <a:t>1.2 </a:t>
            </a:r>
            <a:r>
              <a:rPr lang="en-GB" sz="1000" b="1" dirty="0" smtClean="0">
                <a:solidFill>
                  <a:schemeClr val="tx1"/>
                </a:solidFill>
                <a:latin typeface="Arial" panose="020B0604020202020204" pitchFamily="34" charset="0"/>
                <a:cs typeface="Arial" panose="020B0604020202020204" pitchFamily="34" charset="0"/>
              </a:rPr>
              <a:t>NHS Improvement</a:t>
            </a:r>
          </a:p>
          <a:p>
            <a:pPr algn="ctr" fontAlgn="auto">
              <a:spcBef>
                <a:spcPts val="0"/>
              </a:spcBef>
              <a:spcAft>
                <a:spcPts val="0"/>
              </a:spcAft>
              <a:defRPr sz="1000"/>
            </a:pPr>
            <a:r>
              <a:rPr lang="en-GB" sz="1000" b="1" dirty="0" smtClean="0">
                <a:solidFill>
                  <a:schemeClr val="tx1"/>
                </a:solidFill>
                <a:latin typeface="Arial" panose="020B0604020202020204" pitchFamily="34" charset="0"/>
                <a:cs typeface="Arial" panose="020B0604020202020204" pitchFamily="34" charset="0"/>
              </a:rPr>
              <a:t>Segment</a:t>
            </a:r>
          </a:p>
          <a:p>
            <a:pPr algn="ctr" fontAlgn="auto">
              <a:spcBef>
                <a:spcPts val="0"/>
              </a:spcBef>
              <a:spcAft>
                <a:spcPts val="0"/>
              </a:spcAft>
              <a:defRPr sz="1000"/>
            </a:pPr>
            <a:endParaRPr lang="en-GB" sz="1000" b="1" dirty="0">
              <a:solidFill>
                <a:srgbClr val="000000"/>
              </a:solidFill>
              <a:latin typeface="Arial"/>
              <a:cs typeface="Arial"/>
            </a:endParaRPr>
          </a:p>
        </p:txBody>
      </p:sp>
      <p:sp>
        <p:nvSpPr>
          <p:cNvPr id="5122" name="Text Box 5"/>
          <p:cNvSpPr txBox="1">
            <a:spLocks noChangeArrowheads="1"/>
          </p:cNvSpPr>
          <p:nvPr/>
        </p:nvSpPr>
        <p:spPr bwMode="auto">
          <a:xfrm>
            <a:off x="322092" y="998890"/>
            <a:ext cx="8170019" cy="1570602"/>
          </a:xfrm>
          <a:prstGeom prst="rect">
            <a:avLst/>
          </a:prstGeom>
          <a:noFill/>
          <a:ln w="9525">
            <a:noFill/>
            <a:miter lim="800000"/>
            <a:headEnd/>
            <a:tailEnd/>
          </a:ln>
        </p:spPr>
        <p:txBody>
          <a:bodyPr lIns="92373" tIns="46186" rIns="92373" bIns="46186">
            <a:spAutoFit/>
          </a:bodyPr>
          <a:lstStyle/>
          <a:p>
            <a:pPr algn="ctr">
              <a:spcBef>
                <a:spcPct val="50000"/>
              </a:spcBef>
            </a:pPr>
            <a:r>
              <a:rPr lang="en-GB" altLang="en-US" sz="2400" b="1" dirty="0" smtClean="0"/>
              <a:t>Council of Governors </a:t>
            </a:r>
            <a:r>
              <a:rPr lang="en-GB" altLang="en-US" sz="2400" b="1" dirty="0"/>
              <a:t>Performance </a:t>
            </a:r>
            <a:r>
              <a:rPr lang="en-GB" altLang="en-US" sz="2400" b="1" dirty="0" smtClean="0"/>
              <a:t>Report</a:t>
            </a:r>
          </a:p>
          <a:p>
            <a:pPr algn="ctr">
              <a:spcBef>
                <a:spcPct val="50000"/>
              </a:spcBef>
            </a:pPr>
            <a:r>
              <a:rPr lang="en-GB" altLang="en-US" sz="2400" b="1" dirty="0" smtClean="0"/>
              <a:t>19 July 2018 meeting</a:t>
            </a:r>
            <a:endParaRPr lang="en-GB" altLang="en-US" sz="2400" b="1" dirty="0"/>
          </a:p>
          <a:p>
            <a:pPr algn="ctr">
              <a:spcBef>
                <a:spcPct val="50000"/>
              </a:spcBef>
            </a:pPr>
            <a:r>
              <a:rPr lang="en-GB" altLang="en-US" sz="2400" b="1" dirty="0" smtClean="0"/>
              <a:t>April 2018 and May 2018 Data</a:t>
            </a:r>
            <a:endParaRPr lang="en-GB" altLang="en-US" sz="1100" b="1" dirty="0"/>
          </a:p>
        </p:txBody>
      </p:sp>
      <p:sp>
        <p:nvSpPr>
          <p:cNvPr id="41" name="TextBox 269"/>
          <p:cNvSpPr txBox="1"/>
          <p:nvPr/>
        </p:nvSpPr>
        <p:spPr bwMode="auto">
          <a:xfrm>
            <a:off x="1155802" y="3471464"/>
            <a:ext cx="1745253" cy="29265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lIns="92373" tIns="46186" rIns="92373" bIns="4618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sz="1000"/>
            </a:pPr>
            <a:r>
              <a:rPr lang="en-GB" sz="1000" b="1" dirty="0">
                <a:solidFill>
                  <a:srgbClr val="000000"/>
                </a:solidFill>
                <a:latin typeface="Arial"/>
                <a:cs typeface="Arial"/>
              </a:rPr>
              <a:t>1.1 CQC </a:t>
            </a:r>
            <a:r>
              <a:rPr lang="en-GB" sz="1000" b="1" dirty="0" smtClean="0">
                <a:solidFill>
                  <a:srgbClr val="000000"/>
                </a:solidFill>
                <a:latin typeface="Arial"/>
                <a:cs typeface="Arial"/>
              </a:rPr>
              <a:t>Rating</a:t>
            </a:r>
            <a:endParaRPr lang="en-GB" sz="1000" b="1" dirty="0">
              <a:solidFill>
                <a:srgbClr val="000000"/>
              </a:solidFill>
              <a:latin typeface="Arial"/>
              <a:cs typeface="Arial"/>
            </a:endParaRPr>
          </a:p>
        </p:txBody>
      </p:sp>
      <p:sp>
        <p:nvSpPr>
          <p:cNvPr id="30" name="TextBox 269"/>
          <p:cNvSpPr txBox="1"/>
          <p:nvPr/>
        </p:nvSpPr>
        <p:spPr bwMode="auto">
          <a:xfrm>
            <a:off x="6392103" y="3348484"/>
            <a:ext cx="2274236" cy="413282"/>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lIns="92373" tIns="46186" rIns="92373" bIns="4618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900" b="1" dirty="0">
                <a:solidFill>
                  <a:srgbClr val="000000"/>
                </a:solidFill>
                <a:latin typeface="Arial"/>
                <a:cs typeface="Arial"/>
              </a:rPr>
              <a:t> </a:t>
            </a:r>
            <a:r>
              <a:rPr lang="en-GB" sz="1000" b="1" dirty="0">
                <a:latin typeface="Arial" panose="020B0604020202020204" pitchFamily="34" charset="0"/>
                <a:cs typeface="Arial" panose="020B0604020202020204" pitchFamily="34" charset="0"/>
              </a:rPr>
              <a:t>1.3 </a:t>
            </a:r>
            <a:r>
              <a:rPr lang="en-GB" sz="1000" b="1" dirty="0" smtClean="0">
                <a:latin typeface="Arial" panose="020B0604020202020204" pitchFamily="34" charset="0"/>
                <a:cs typeface="Arial" panose="020B0604020202020204" pitchFamily="34" charset="0"/>
              </a:rPr>
              <a:t>NHS Improvement</a:t>
            </a:r>
          </a:p>
          <a:p>
            <a:pPr algn="ctr"/>
            <a:r>
              <a:rPr lang="en-GB" sz="1000" b="1" dirty="0" smtClean="0">
                <a:latin typeface="Arial" panose="020B0604020202020204" pitchFamily="34" charset="0"/>
                <a:cs typeface="Arial" panose="020B0604020202020204" pitchFamily="34" charset="0"/>
              </a:rPr>
              <a:t>Use of Resources </a:t>
            </a:r>
          </a:p>
        </p:txBody>
      </p:sp>
      <p:sp>
        <p:nvSpPr>
          <p:cNvPr id="2" name="Rectangle 1"/>
          <p:cNvSpPr/>
          <p:nvPr/>
        </p:nvSpPr>
        <p:spPr>
          <a:xfrm>
            <a:off x="234857" y="4943796"/>
            <a:ext cx="2915239" cy="769441"/>
          </a:xfrm>
          <a:prstGeom prst="rect">
            <a:avLst/>
          </a:prstGeom>
          <a:ln>
            <a:solidFill>
              <a:schemeClr val="tx1"/>
            </a:solidFill>
          </a:ln>
        </p:spPr>
        <p:txBody>
          <a:bodyPr wrap="square">
            <a:spAutoFit/>
          </a:bodyPr>
          <a:lstStyle/>
          <a:p>
            <a:pPr>
              <a:spcBef>
                <a:spcPct val="50000"/>
              </a:spcBef>
            </a:pPr>
            <a:r>
              <a:rPr lang="en-GB" altLang="en-US" sz="1100" dirty="0"/>
              <a:t>Agenda Item: </a:t>
            </a:r>
            <a:r>
              <a:rPr lang="en-GB" altLang="en-US" sz="1100" dirty="0" smtClean="0"/>
              <a:t>11</a:t>
            </a:r>
            <a:endParaRPr lang="en-GB" altLang="en-US" sz="1100" dirty="0">
              <a:solidFill>
                <a:srgbClr val="FF0000"/>
              </a:solidFill>
            </a:endParaRPr>
          </a:p>
          <a:p>
            <a:pPr>
              <a:spcBef>
                <a:spcPct val="50000"/>
              </a:spcBef>
            </a:pPr>
            <a:r>
              <a:rPr lang="en-GB" altLang="en-US" sz="1100" dirty="0"/>
              <a:t>Lead Director: </a:t>
            </a:r>
            <a:r>
              <a:rPr lang="en-GB" altLang="en-US" sz="1100" dirty="0" smtClean="0"/>
              <a:t>Non-Executive Directors</a:t>
            </a:r>
            <a:endParaRPr lang="en-GB" altLang="en-US" sz="1100" dirty="0"/>
          </a:p>
          <a:p>
            <a:pPr>
              <a:spcBef>
                <a:spcPct val="50000"/>
              </a:spcBef>
            </a:pPr>
            <a:r>
              <a:rPr lang="en-GB" sz="1100" dirty="0"/>
              <a:t>Presented For: </a:t>
            </a:r>
            <a:r>
              <a:rPr lang="en-GB" sz="1100" dirty="0" smtClean="0"/>
              <a:t>Discussion</a:t>
            </a:r>
            <a:endParaRPr lang="en-GB" altLang="en-US" sz="1100" dirty="0"/>
          </a:p>
        </p:txBody>
      </p:sp>
      <p:sp>
        <p:nvSpPr>
          <p:cNvPr id="3" name="TextBox 2"/>
          <p:cNvSpPr txBox="1"/>
          <p:nvPr/>
        </p:nvSpPr>
        <p:spPr bwMode="auto">
          <a:xfrm>
            <a:off x="8772150" y="6720124"/>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a:t>
            </a:r>
            <a:endParaRPr lang="en-GB" sz="1000" b="1" dirty="0"/>
          </a:p>
        </p:txBody>
      </p:sp>
      <p:graphicFrame>
        <p:nvGraphicFramePr>
          <p:cNvPr id="31" name="Diagram 30"/>
          <p:cNvGraphicFramePr/>
          <p:nvPr>
            <p:extLst>
              <p:ext uri="{D42A27DB-BD31-4B8C-83A1-F6EECF244321}">
                <p14:modId xmlns:p14="http://schemas.microsoft.com/office/powerpoint/2010/main" val="4015570193"/>
              </p:ext>
            </p:extLst>
          </p:nvPr>
        </p:nvGraphicFramePr>
        <p:xfrm>
          <a:off x="107934" y="118792"/>
          <a:ext cx="7699439" cy="366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0" name="Group 14"/>
          <p:cNvGrpSpPr>
            <a:grpSpLocks/>
          </p:cNvGrpSpPr>
          <p:nvPr/>
        </p:nvGrpSpPr>
        <p:grpSpPr bwMode="auto">
          <a:xfrm>
            <a:off x="1590664" y="3818804"/>
            <a:ext cx="875527" cy="836518"/>
            <a:chOff x="1085850" y="471909"/>
            <a:chExt cx="1170000" cy="1169102"/>
          </a:xfrm>
        </p:grpSpPr>
        <p:sp>
          <p:nvSpPr>
            <p:cNvPr id="55" name="Oval 16"/>
            <p:cNvSpPr>
              <a:spLocks noChangeAspect="1" noChangeArrowheads="1"/>
            </p:cNvSpPr>
            <p:nvPr/>
          </p:nvSpPr>
          <p:spPr bwMode="auto">
            <a:xfrm>
              <a:off x="1085850" y="471909"/>
              <a:ext cx="1170000" cy="1169102"/>
            </a:xfrm>
            <a:prstGeom prst="ellipse">
              <a:avLst/>
            </a:prstGeom>
            <a:gradFill rotWithShape="1">
              <a:gsLst>
                <a:gs pos="0">
                  <a:srgbClr val="CBCBCB"/>
                </a:gs>
                <a:gs pos="6500">
                  <a:srgbClr val="5F5F5F"/>
                </a:gs>
                <a:gs pos="10501">
                  <a:srgbClr val="5F5F5F"/>
                </a:gs>
                <a:gs pos="31500">
                  <a:srgbClr val="FFFFFF"/>
                </a:gs>
                <a:gs pos="33501">
                  <a:srgbClr val="B2B2B2"/>
                </a:gs>
                <a:gs pos="34500">
                  <a:srgbClr val="292929"/>
                </a:gs>
                <a:gs pos="41000">
                  <a:srgbClr val="777777"/>
                </a:gs>
                <a:gs pos="50000">
                  <a:srgbClr val="EAEAEA"/>
                </a:gs>
                <a:gs pos="59000">
                  <a:srgbClr val="777777"/>
                </a:gs>
                <a:gs pos="65500">
                  <a:srgbClr val="292929"/>
                </a:gs>
                <a:gs pos="66499">
                  <a:srgbClr val="B2B2B2"/>
                </a:gs>
                <a:gs pos="68500">
                  <a:srgbClr val="FFFFFF"/>
                </a:gs>
                <a:gs pos="89500">
                  <a:srgbClr val="5F5F5F"/>
                </a:gs>
                <a:gs pos="93500">
                  <a:srgbClr val="5F5F5F"/>
                </a:gs>
                <a:gs pos="100000">
                  <a:srgbClr val="CBCBCB"/>
                </a:gs>
              </a:gsLst>
              <a:lin ang="18900000" scaled="1"/>
            </a:gradFill>
            <a:ln w="9525">
              <a:noFill/>
              <a:round/>
              <a:headEnd/>
              <a:tailEnd/>
            </a:ln>
          </p:spPr>
          <p:txBody>
            <a:bodyPr/>
            <a:lstStyle/>
            <a:p>
              <a:endParaRPr lang="en-GB" sz="1100" dirty="0">
                <a:latin typeface="Calibri" pitchFamily="34" charset="0"/>
              </a:endParaRPr>
            </a:p>
          </p:txBody>
        </p:sp>
        <p:sp>
          <p:nvSpPr>
            <p:cNvPr id="56" name="Oval 17"/>
            <p:cNvSpPr>
              <a:spLocks noChangeAspect="1" noChangeArrowheads="1"/>
            </p:cNvSpPr>
            <p:nvPr/>
          </p:nvSpPr>
          <p:spPr bwMode="auto">
            <a:xfrm>
              <a:off x="1120050" y="504997"/>
              <a:ext cx="1101600" cy="1102927"/>
            </a:xfrm>
            <a:prstGeom prst="ellipse">
              <a:avLst/>
            </a:prstGeom>
            <a:gradFill rotWithShape="1">
              <a:gsLst>
                <a:gs pos="0">
                  <a:srgbClr val="EAEAEA"/>
                </a:gs>
                <a:gs pos="17999">
                  <a:srgbClr val="777777"/>
                </a:gs>
                <a:gs pos="31000">
                  <a:srgbClr val="292929"/>
                </a:gs>
                <a:gs pos="33000">
                  <a:srgbClr val="B2B2B2"/>
                </a:gs>
                <a:gs pos="37000">
                  <a:srgbClr val="FFFFFF"/>
                </a:gs>
                <a:gs pos="78999">
                  <a:srgbClr val="5F5F5F"/>
                </a:gs>
                <a:gs pos="87000">
                  <a:srgbClr val="5F5F5F"/>
                </a:gs>
                <a:gs pos="100000">
                  <a:srgbClr val="CBCBCB"/>
                </a:gs>
              </a:gsLst>
              <a:path path="shape">
                <a:fillToRect l="50000" t="50000" r="50000" b="50000"/>
              </a:path>
            </a:gradFill>
            <a:ln w="9525">
              <a:noFill/>
              <a:round/>
              <a:headEnd/>
              <a:tailEnd/>
            </a:ln>
          </p:spPr>
          <p:txBody>
            <a:bodyPr/>
            <a:lstStyle/>
            <a:p>
              <a:endParaRPr lang="en-GB" sz="1100" dirty="0">
                <a:latin typeface="Calibri" pitchFamily="34" charset="0"/>
              </a:endParaRPr>
            </a:p>
          </p:txBody>
        </p:sp>
        <p:sp>
          <p:nvSpPr>
            <p:cNvPr id="57" name="Oval 18"/>
            <p:cNvSpPr>
              <a:spLocks noChangeAspect="1" noChangeArrowheads="1"/>
            </p:cNvSpPr>
            <p:nvPr/>
          </p:nvSpPr>
          <p:spPr bwMode="auto">
            <a:xfrm>
              <a:off x="1177650" y="563260"/>
              <a:ext cx="986400" cy="986400"/>
            </a:xfrm>
            <a:prstGeom prst="ellipse">
              <a:avLst/>
            </a:prstGeom>
            <a:gradFill rotWithShape="1">
              <a:gsLst>
                <a:gs pos="87503">
                  <a:srgbClr val="FFC000"/>
                </a:gs>
                <a:gs pos="71667">
                  <a:srgbClr val="FFC000"/>
                </a:gs>
                <a:gs pos="78333">
                  <a:srgbClr val="FFC000"/>
                </a:gs>
                <a:gs pos="87083">
                  <a:srgbClr val="FFC000"/>
                </a:gs>
                <a:gs pos="95000">
                  <a:srgbClr val="FFC000"/>
                </a:gs>
                <a:gs pos="100000">
                  <a:srgbClr val="FFC000"/>
                </a:gs>
                <a:gs pos="100000">
                  <a:srgbClr val="00C200"/>
                </a:gs>
              </a:gsLst>
              <a:path path="shape">
                <a:fillToRect l="50000" t="50000" r="50000" b="50000"/>
              </a:path>
            </a:gradFill>
            <a:ln w="9525">
              <a:noFill/>
              <a:round/>
              <a:headEnd/>
              <a:tailEnd/>
            </a:ln>
          </p:spPr>
          <p:txBody>
            <a:bodyPr/>
            <a:lstStyle/>
            <a:p>
              <a:endParaRPr lang="en-GB" sz="1100" dirty="0">
                <a:latin typeface="Calibri" pitchFamily="34" charset="0"/>
              </a:endParaRPr>
            </a:p>
          </p:txBody>
        </p:sp>
        <p:sp>
          <p:nvSpPr>
            <p:cNvPr id="58" name="AutoShape 287"/>
            <p:cNvSpPr>
              <a:spLocks noChangeAspect="1" noChangeArrowheads="1"/>
            </p:cNvSpPr>
            <p:nvPr/>
          </p:nvSpPr>
          <p:spPr bwMode="auto">
            <a:xfrm rot="2397120" flipH="1" flipV="1">
              <a:off x="1850044" y="988320"/>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sp>
          <p:nvSpPr>
            <p:cNvPr id="59" name="AutoShape 286"/>
            <p:cNvSpPr>
              <a:spLocks noChangeAspect="1" noChangeArrowheads="1"/>
            </p:cNvSpPr>
            <p:nvPr/>
          </p:nvSpPr>
          <p:spPr bwMode="auto">
            <a:xfrm rot="2397120">
              <a:off x="1300433" y="519213"/>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grpSp>
      <p:sp>
        <p:nvSpPr>
          <p:cNvPr id="60" name="TextBox 1"/>
          <p:cNvSpPr txBox="1"/>
          <p:nvPr/>
        </p:nvSpPr>
        <p:spPr>
          <a:xfrm>
            <a:off x="1293528" y="4068564"/>
            <a:ext cx="1469798" cy="2340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lIns="92373" tIns="46186" rIns="92373" bIns="46186"/>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en-GB" sz="800" b="1" dirty="0">
                <a:solidFill>
                  <a:schemeClr val="tx1"/>
                </a:solidFill>
                <a:latin typeface="Arial" panose="020B0604020202020204" pitchFamily="34" charset="0"/>
                <a:cs typeface="Arial" panose="020B0604020202020204" pitchFamily="34" charset="0"/>
              </a:rPr>
              <a:t>Requires</a:t>
            </a:r>
          </a:p>
          <a:p>
            <a:pPr algn="ctr" fontAlgn="auto">
              <a:spcBef>
                <a:spcPts val="0"/>
              </a:spcBef>
              <a:spcAft>
                <a:spcPts val="0"/>
              </a:spcAft>
              <a:defRPr/>
            </a:pPr>
            <a:r>
              <a:rPr lang="en-GB" b="1" dirty="0">
                <a:solidFill>
                  <a:schemeClr val="tx1"/>
                </a:solidFill>
                <a:latin typeface="Arial" panose="020B0604020202020204" pitchFamily="34" charset="0"/>
                <a:cs typeface="Arial" panose="020B0604020202020204" pitchFamily="34" charset="0"/>
              </a:rPr>
              <a:t> </a:t>
            </a:r>
            <a:r>
              <a:rPr lang="en-GB" sz="800" b="1" dirty="0">
                <a:solidFill>
                  <a:schemeClr val="tx1"/>
                </a:solidFill>
                <a:latin typeface="Arial" panose="020B0604020202020204" pitchFamily="34" charset="0"/>
                <a:cs typeface="Arial" panose="020B0604020202020204" pitchFamily="34" charset="0"/>
              </a:rPr>
              <a:t>Improvement</a:t>
            </a:r>
            <a:r>
              <a:rPr lang="en-GB" b="1" dirty="0">
                <a:solidFill>
                  <a:schemeClr val="tx1"/>
                </a:solidFill>
                <a:latin typeface="Arial" panose="020B0604020202020204" pitchFamily="34" charset="0"/>
                <a:cs typeface="Arial" panose="020B0604020202020204" pitchFamily="34" charset="0"/>
              </a:rPr>
              <a:t> </a:t>
            </a:r>
          </a:p>
        </p:txBody>
      </p:sp>
      <p:grpSp>
        <p:nvGrpSpPr>
          <p:cNvPr id="61" name="Group 29"/>
          <p:cNvGrpSpPr>
            <a:grpSpLocks/>
          </p:cNvGrpSpPr>
          <p:nvPr/>
        </p:nvGrpSpPr>
        <p:grpSpPr bwMode="auto">
          <a:xfrm>
            <a:off x="4527598" y="3799663"/>
            <a:ext cx="874800" cy="835200"/>
            <a:chOff x="1085850" y="471909"/>
            <a:chExt cx="1170000" cy="1169102"/>
          </a:xfrm>
        </p:grpSpPr>
        <p:sp>
          <p:nvSpPr>
            <p:cNvPr id="62" name="Oval 30"/>
            <p:cNvSpPr>
              <a:spLocks noChangeAspect="1" noChangeArrowheads="1"/>
            </p:cNvSpPr>
            <p:nvPr/>
          </p:nvSpPr>
          <p:spPr bwMode="auto">
            <a:xfrm>
              <a:off x="1085850" y="471909"/>
              <a:ext cx="1170000" cy="1169102"/>
            </a:xfrm>
            <a:prstGeom prst="ellipse">
              <a:avLst/>
            </a:prstGeom>
            <a:gradFill rotWithShape="1">
              <a:gsLst>
                <a:gs pos="0">
                  <a:srgbClr val="CBCBCB"/>
                </a:gs>
                <a:gs pos="6500">
                  <a:srgbClr val="5F5F5F"/>
                </a:gs>
                <a:gs pos="10501">
                  <a:srgbClr val="5F5F5F"/>
                </a:gs>
                <a:gs pos="31500">
                  <a:srgbClr val="FFFFFF"/>
                </a:gs>
                <a:gs pos="33501">
                  <a:srgbClr val="B2B2B2"/>
                </a:gs>
                <a:gs pos="34500">
                  <a:srgbClr val="292929"/>
                </a:gs>
                <a:gs pos="41000">
                  <a:srgbClr val="777777"/>
                </a:gs>
                <a:gs pos="50000">
                  <a:srgbClr val="EAEAEA"/>
                </a:gs>
                <a:gs pos="59000">
                  <a:srgbClr val="777777"/>
                </a:gs>
                <a:gs pos="65500">
                  <a:srgbClr val="292929"/>
                </a:gs>
                <a:gs pos="66499">
                  <a:srgbClr val="B2B2B2"/>
                </a:gs>
                <a:gs pos="68500">
                  <a:srgbClr val="FFFFFF"/>
                </a:gs>
                <a:gs pos="89500">
                  <a:srgbClr val="5F5F5F"/>
                </a:gs>
                <a:gs pos="93500">
                  <a:srgbClr val="5F5F5F"/>
                </a:gs>
                <a:gs pos="100000">
                  <a:srgbClr val="CBCBCB"/>
                </a:gs>
              </a:gsLst>
              <a:lin ang="18900000" scaled="1"/>
            </a:gradFill>
            <a:ln w="9525">
              <a:noFill/>
              <a:round/>
              <a:headEnd/>
              <a:tailEnd/>
            </a:ln>
          </p:spPr>
          <p:txBody>
            <a:bodyPr/>
            <a:lstStyle/>
            <a:p>
              <a:endParaRPr lang="en-GB" sz="1100" dirty="0">
                <a:latin typeface="Calibri" pitchFamily="34" charset="0"/>
              </a:endParaRPr>
            </a:p>
          </p:txBody>
        </p:sp>
        <p:sp>
          <p:nvSpPr>
            <p:cNvPr id="63" name="Oval 31"/>
            <p:cNvSpPr>
              <a:spLocks noChangeAspect="1" noChangeArrowheads="1"/>
            </p:cNvSpPr>
            <p:nvPr/>
          </p:nvSpPr>
          <p:spPr bwMode="auto">
            <a:xfrm>
              <a:off x="1120050" y="504997"/>
              <a:ext cx="1101600" cy="1102927"/>
            </a:xfrm>
            <a:prstGeom prst="ellipse">
              <a:avLst/>
            </a:prstGeom>
            <a:gradFill rotWithShape="1">
              <a:gsLst>
                <a:gs pos="0">
                  <a:srgbClr val="EAEAEA"/>
                </a:gs>
                <a:gs pos="17999">
                  <a:srgbClr val="777777"/>
                </a:gs>
                <a:gs pos="31000">
                  <a:srgbClr val="292929"/>
                </a:gs>
                <a:gs pos="33000">
                  <a:srgbClr val="B2B2B2"/>
                </a:gs>
                <a:gs pos="37000">
                  <a:srgbClr val="FFFFFF"/>
                </a:gs>
                <a:gs pos="78999">
                  <a:srgbClr val="5F5F5F"/>
                </a:gs>
                <a:gs pos="87000">
                  <a:srgbClr val="5F5F5F"/>
                </a:gs>
                <a:gs pos="100000">
                  <a:srgbClr val="CBCBCB"/>
                </a:gs>
              </a:gsLst>
              <a:path path="shape">
                <a:fillToRect l="50000" t="50000" r="50000" b="50000"/>
              </a:path>
            </a:gradFill>
            <a:ln w="9525">
              <a:noFill/>
              <a:round/>
              <a:headEnd/>
              <a:tailEnd/>
            </a:ln>
          </p:spPr>
          <p:txBody>
            <a:bodyPr/>
            <a:lstStyle/>
            <a:p>
              <a:endParaRPr lang="en-GB" sz="1100" dirty="0">
                <a:latin typeface="Calibri" pitchFamily="34" charset="0"/>
              </a:endParaRPr>
            </a:p>
          </p:txBody>
        </p:sp>
        <p:sp>
          <p:nvSpPr>
            <p:cNvPr id="64" name="Oval 32"/>
            <p:cNvSpPr>
              <a:spLocks noChangeAspect="1" noChangeArrowheads="1"/>
            </p:cNvSpPr>
            <p:nvPr/>
          </p:nvSpPr>
          <p:spPr bwMode="auto">
            <a:xfrm>
              <a:off x="1177650" y="563260"/>
              <a:ext cx="986400" cy="986400"/>
            </a:xfrm>
            <a:prstGeom prst="ellipse">
              <a:avLst/>
            </a:prstGeom>
            <a:solidFill>
              <a:srgbClr val="FFC000"/>
            </a:solidFill>
            <a:ln w="9525">
              <a:noFill/>
              <a:round/>
              <a:headEnd/>
              <a:tailEnd/>
            </a:ln>
          </p:spPr>
          <p:txBody>
            <a:bodyPr/>
            <a:lstStyle/>
            <a:p>
              <a:endParaRPr lang="en-GB" sz="1100" b="1" dirty="0">
                <a:latin typeface="Calibri" pitchFamily="34" charset="0"/>
              </a:endParaRPr>
            </a:p>
          </p:txBody>
        </p:sp>
        <p:sp>
          <p:nvSpPr>
            <p:cNvPr id="65" name="AutoShape 287"/>
            <p:cNvSpPr>
              <a:spLocks noChangeAspect="1" noChangeArrowheads="1"/>
            </p:cNvSpPr>
            <p:nvPr/>
          </p:nvSpPr>
          <p:spPr bwMode="auto">
            <a:xfrm rot="2397120" flipH="1" flipV="1">
              <a:off x="1850044" y="988320"/>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sp>
          <p:nvSpPr>
            <p:cNvPr id="66" name="AutoShape 286"/>
            <p:cNvSpPr>
              <a:spLocks noChangeAspect="1" noChangeArrowheads="1"/>
            </p:cNvSpPr>
            <p:nvPr/>
          </p:nvSpPr>
          <p:spPr bwMode="auto">
            <a:xfrm rot="2397120">
              <a:off x="1300433" y="519213"/>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grpSp>
      <p:sp>
        <p:nvSpPr>
          <p:cNvPr id="67" name="TextBox 66"/>
          <p:cNvSpPr txBox="1"/>
          <p:nvPr/>
        </p:nvSpPr>
        <p:spPr bwMode="auto">
          <a:xfrm>
            <a:off x="4669268" y="4103836"/>
            <a:ext cx="569060" cy="266455"/>
          </a:xfrm>
          <a:prstGeom prst="rect">
            <a:avLst/>
          </a:prstGeom>
          <a:noFill/>
          <a:ln>
            <a:noFill/>
          </a:ln>
          <a:effectLst/>
        </p:spPr>
        <p:txBody>
          <a:bodyPr wrap="square" lIns="92373" tIns="46186" rIns="92373" bIns="46186" rtlCol="0">
            <a:spAutoFit/>
          </a:bodyPr>
          <a:lstStyle/>
          <a:p>
            <a:pPr algn="ctr" eaLnBrk="1" hangingPunct="1">
              <a:spcBef>
                <a:spcPct val="50000"/>
              </a:spcBef>
            </a:pPr>
            <a:r>
              <a:rPr lang="en-GB" sz="1100" b="1" dirty="0" smtClean="0"/>
              <a:t>2</a:t>
            </a:r>
            <a:endParaRPr lang="en-GB" sz="1100" b="1" dirty="0"/>
          </a:p>
        </p:txBody>
      </p:sp>
      <p:sp>
        <p:nvSpPr>
          <p:cNvPr id="74" name="TextBox 73"/>
          <p:cNvSpPr txBox="1"/>
          <p:nvPr/>
        </p:nvSpPr>
        <p:spPr bwMode="auto">
          <a:xfrm>
            <a:off x="7300808" y="4103836"/>
            <a:ext cx="664492" cy="266455"/>
          </a:xfrm>
          <a:prstGeom prst="rect">
            <a:avLst/>
          </a:prstGeom>
          <a:noFill/>
          <a:ln>
            <a:noFill/>
          </a:ln>
          <a:effectLst/>
        </p:spPr>
        <p:txBody>
          <a:bodyPr wrap="square" lIns="92373" tIns="46186" rIns="92373" bIns="46186" rtlCol="0">
            <a:spAutoFit/>
          </a:bodyPr>
          <a:lstStyle/>
          <a:p>
            <a:pPr algn="ctr" eaLnBrk="1" hangingPunct="1">
              <a:spcBef>
                <a:spcPct val="50000"/>
              </a:spcBef>
            </a:pPr>
            <a:r>
              <a:rPr lang="en-GB" sz="1100" b="1" dirty="0"/>
              <a:t>1</a:t>
            </a:r>
          </a:p>
        </p:txBody>
      </p:sp>
      <p:grpSp>
        <p:nvGrpSpPr>
          <p:cNvPr id="32" name="Group 22"/>
          <p:cNvGrpSpPr>
            <a:grpSpLocks/>
          </p:cNvGrpSpPr>
          <p:nvPr/>
        </p:nvGrpSpPr>
        <p:grpSpPr bwMode="auto">
          <a:xfrm>
            <a:off x="7182468" y="3858122"/>
            <a:ext cx="874800" cy="835200"/>
            <a:chOff x="1085850" y="471909"/>
            <a:chExt cx="1170000" cy="1169102"/>
          </a:xfrm>
        </p:grpSpPr>
        <p:sp>
          <p:nvSpPr>
            <p:cNvPr id="33" name="Oval 23"/>
            <p:cNvSpPr>
              <a:spLocks noChangeAspect="1" noChangeArrowheads="1"/>
            </p:cNvSpPr>
            <p:nvPr/>
          </p:nvSpPr>
          <p:spPr bwMode="auto">
            <a:xfrm>
              <a:off x="1085850" y="471909"/>
              <a:ext cx="1170000" cy="1169102"/>
            </a:xfrm>
            <a:prstGeom prst="ellipse">
              <a:avLst/>
            </a:prstGeom>
            <a:gradFill rotWithShape="1">
              <a:gsLst>
                <a:gs pos="0">
                  <a:srgbClr val="CBCBCB"/>
                </a:gs>
                <a:gs pos="6500">
                  <a:srgbClr val="5F5F5F"/>
                </a:gs>
                <a:gs pos="10501">
                  <a:srgbClr val="5F5F5F"/>
                </a:gs>
                <a:gs pos="31500">
                  <a:srgbClr val="FFFFFF"/>
                </a:gs>
                <a:gs pos="33501">
                  <a:srgbClr val="B2B2B2"/>
                </a:gs>
                <a:gs pos="34500">
                  <a:srgbClr val="292929"/>
                </a:gs>
                <a:gs pos="41000">
                  <a:srgbClr val="777777"/>
                </a:gs>
                <a:gs pos="50000">
                  <a:srgbClr val="EAEAEA"/>
                </a:gs>
                <a:gs pos="59000">
                  <a:srgbClr val="777777"/>
                </a:gs>
                <a:gs pos="65500">
                  <a:srgbClr val="292929"/>
                </a:gs>
                <a:gs pos="66499">
                  <a:srgbClr val="B2B2B2"/>
                </a:gs>
                <a:gs pos="68500">
                  <a:srgbClr val="FFFFFF"/>
                </a:gs>
                <a:gs pos="89500">
                  <a:srgbClr val="5F5F5F"/>
                </a:gs>
                <a:gs pos="93500">
                  <a:srgbClr val="5F5F5F"/>
                </a:gs>
                <a:gs pos="100000">
                  <a:srgbClr val="CBCBCB"/>
                </a:gs>
              </a:gsLst>
              <a:lin ang="18900000" scaled="1"/>
            </a:gradFill>
            <a:ln w="9525">
              <a:noFill/>
              <a:round/>
              <a:headEnd/>
              <a:tailEnd/>
            </a:ln>
          </p:spPr>
          <p:txBody>
            <a:bodyPr/>
            <a:lstStyle/>
            <a:p>
              <a:endParaRPr lang="en-GB" sz="1100" dirty="0">
                <a:latin typeface="Calibri" pitchFamily="34" charset="0"/>
              </a:endParaRPr>
            </a:p>
          </p:txBody>
        </p:sp>
        <p:sp>
          <p:nvSpPr>
            <p:cNvPr id="34" name="Oval 24"/>
            <p:cNvSpPr>
              <a:spLocks noChangeAspect="1" noChangeArrowheads="1"/>
            </p:cNvSpPr>
            <p:nvPr/>
          </p:nvSpPr>
          <p:spPr bwMode="auto">
            <a:xfrm>
              <a:off x="1120050" y="504997"/>
              <a:ext cx="1101600" cy="1102927"/>
            </a:xfrm>
            <a:prstGeom prst="ellipse">
              <a:avLst/>
            </a:prstGeom>
            <a:gradFill rotWithShape="1">
              <a:gsLst>
                <a:gs pos="0">
                  <a:srgbClr val="EAEAEA"/>
                </a:gs>
                <a:gs pos="17999">
                  <a:srgbClr val="777777"/>
                </a:gs>
                <a:gs pos="31000">
                  <a:srgbClr val="292929"/>
                </a:gs>
                <a:gs pos="33000">
                  <a:srgbClr val="B2B2B2"/>
                </a:gs>
                <a:gs pos="37000">
                  <a:srgbClr val="FFFFFF"/>
                </a:gs>
                <a:gs pos="78999">
                  <a:srgbClr val="5F5F5F"/>
                </a:gs>
                <a:gs pos="87000">
                  <a:srgbClr val="5F5F5F"/>
                </a:gs>
                <a:gs pos="100000">
                  <a:srgbClr val="CBCBCB"/>
                </a:gs>
              </a:gsLst>
              <a:path path="shape">
                <a:fillToRect l="50000" t="50000" r="50000" b="50000"/>
              </a:path>
            </a:gradFill>
            <a:ln w="9525">
              <a:noFill/>
              <a:round/>
              <a:headEnd/>
              <a:tailEnd/>
            </a:ln>
          </p:spPr>
          <p:txBody>
            <a:bodyPr/>
            <a:lstStyle/>
            <a:p>
              <a:endParaRPr lang="en-GB" sz="1100" dirty="0">
                <a:latin typeface="Calibri" pitchFamily="34" charset="0"/>
              </a:endParaRPr>
            </a:p>
          </p:txBody>
        </p:sp>
        <p:sp>
          <p:nvSpPr>
            <p:cNvPr id="35" name="Oval 25"/>
            <p:cNvSpPr>
              <a:spLocks noChangeAspect="1" noChangeArrowheads="1"/>
            </p:cNvSpPr>
            <p:nvPr/>
          </p:nvSpPr>
          <p:spPr bwMode="auto">
            <a:xfrm>
              <a:off x="1177650" y="563260"/>
              <a:ext cx="986400" cy="986400"/>
            </a:xfrm>
            <a:prstGeom prst="ellipse">
              <a:avLst/>
            </a:prstGeom>
            <a:solidFill>
              <a:srgbClr val="FFC000"/>
            </a:solidFill>
            <a:ln w="9525">
              <a:noFill/>
              <a:round/>
              <a:headEnd/>
              <a:tailEnd/>
            </a:ln>
          </p:spPr>
          <p:txBody>
            <a:bodyPr/>
            <a:lstStyle/>
            <a:p>
              <a:endParaRPr lang="en-GB" sz="1100" dirty="0">
                <a:latin typeface="Calibri" pitchFamily="34" charset="0"/>
              </a:endParaRPr>
            </a:p>
          </p:txBody>
        </p:sp>
        <p:sp>
          <p:nvSpPr>
            <p:cNvPr id="36" name="AutoShape 287"/>
            <p:cNvSpPr>
              <a:spLocks noChangeAspect="1" noChangeArrowheads="1"/>
            </p:cNvSpPr>
            <p:nvPr/>
          </p:nvSpPr>
          <p:spPr bwMode="auto">
            <a:xfrm rot="2397120" flipH="1" flipV="1">
              <a:off x="1850044" y="988320"/>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sp>
          <p:nvSpPr>
            <p:cNvPr id="37" name="AutoShape 286"/>
            <p:cNvSpPr>
              <a:spLocks noChangeAspect="1" noChangeArrowheads="1"/>
            </p:cNvSpPr>
            <p:nvPr/>
          </p:nvSpPr>
          <p:spPr bwMode="auto">
            <a:xfrm rot="2397120">
              <a:off x="1300433" y="519213"/>
              <a:ext cx="188389" cy="607541"/>
            </a:xfrm>
            <a:prstGeom prst="moon">
              <a:avLst>
                <a:gd name="adj" fmla="val 30764"/>
              </a:avLst>
            </a:prstGeom>
            <a:solidFill>
              <a:srgbClr val="FFFFFF"/>
            </a:solidFill>
            <a:ln w="9525">
              <a:noFill/>
              <a:miter lim="800000"/>
              <a:headEnd/>
              <a:tailEnd/>
            </a:ln>
          </p:spPr>
          <p:txBody>
            <a:bodyPr/>
            <a:lstStyle/>
            <a:p>
              <a:endParaRPr lang="en-GB" sz="1100" dirty="0">
                <a:latin typeface="Calibri" pitchFamily="34" charset="0"/>
              </a:endParaRPr>
            </a:p>
          </p:txBody>
        </p:sp>
      </p:grpSp>
      <p:sp>
        <p:nvSpPr>
          <p:cNvPr id="38" name="TextBox 37"/>
          <p:cNvSpPr txBox="1"/>
          <p:nvPr/>
        </p:nvSpPr>
        <p:spPr bwMode="auto">
          <a:xfrm>
            <a:off x="7275854" y="4113269"/>
            <a:ext cx="664492" cy="266455"/>
          </a:xfrm>
          <a:prstGeom prst="rect">
            <a:avLst/>
          </a:prstGeom>
          <a:noFill/>
          <a:ln>
            <a:noFill/>
          </a:ln>
          <a:effectLst/>
        </p:spPr>
        <p:txBody>
          <a:bodyPr wrap="square" lIns="92373" tIns="46186" rIns="92373" bIns="46186" rtlCol="0">
            <a:spAutoFit/>
          </a:bodyPr>
          <a:lstStyle/>
          <a:p>
            <a:pPr algn="ctr" eaLnBrk="1" hangingPunct="1">
              <a:spcBef>
                <a:spcPct val="50000"/>
              </a:spcBef>
            </a:pPr>
            <a:r>
              <a:rPr lang="en-GB" sz="1100" b="1" dirty="0"/>
              <a:t>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8827394" y="6738779"/>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10</a:t>
            </a:r>
            <a:endParaRPr lang="en-GB" sz="1000" b="1" dirty="0"/>
          </a:p>
        </p:txBody>
      </p:sp>
      <p:sp>
        <p:nvSpPr>
          <p:cNvPr id="5" name="Title 1"/>
          <p:cNvSpPr txBox="1">
            <a:spLocks/>
          </p:cNvSpPr>
          <p:nvPr/>
        </p:nvSpPr>
        <p:spPr>
          <a:xfrm>
            <a:off x="97788" y="496778"/>
            <a:ext cx="8977297" cy="214744"/>
          </a:xfrm>
          <a:prstGeom prst="rect">
            <a:avLst/>
          </a:prstGeom>
        </p:spPr>
        <p:txBody>
          <a:bodyPr vert="horz" lIns="92373" tIns="46186" rIns="92373" bIns="46186"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altLang="en-US" sz="1100" b="1" dirty="0" smtClean="0">
              <a:latin typeface="Arial" charset="0"/>
              <a:cs typeface="Arial" charset="0"/>
            </a:endParaRPr>
          </a:p>
          <a:p>
            <a:r>
              <a:rPr lang="en-GB" altLang="en-US" sz="1100" b="1" dirty="0" smtClean="0">
                <a:latin typeface="Arial" charset="0"/>
                <a:cs typeface="Arial" charset="0"/>
              </a:rPr>
              <a:t>Single Oversight Framework Operational Performance Metrics</a:t>
            </a:r>
            <a:endParaRPr lang="en-GB" sz="1100" b="1" dirty="0">
              <a:latin typeface="Arial" panose="020B0604020202020204" pitchFamily="34" charset="0"/>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18513650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6256" y="779708"/>
            <a:ext cx="8928000" cy="1255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5701" y="2157843"/>
            <a:ext cx="8938800" cy="1910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4"/>
          <p:cNvSpPr txBox="1">
            <a:spLocks noChangeArrowheads="1"/>
          </p:cNvSpPr>
          <p:nvPr/>
        </p:nvSpPr>
        <p:spPr bwMode="auto">
          <a:xfrm>
            <a:off x="161727" y="4140572"/>
            <a:ext cx="8937259" cy="2463154"/>
          </a:xfrm>
          <a:prstGeom prst="rect">
            <a:avLst/>
          </a:prstGeom>
          <a:solidFill>
            <a:schemeClr val="bg1">
              <a:alpha val="0"/>
            </a:schemeClr>
          </a:solidFill>
          <a:ln w="9525">
            <a:solidFill>
              <a:schemeClr val="tx1"/>
            </a:solidFill>
            <a:miter lim="800000"/>
            <a:headEnd/>
            <a:tailEnd/>
          </a:ln>
        </p:spPr>
        <p:txBody>
          <a:bodyPr wrap="square" lIns="92373" tIns="46186" rIns="92373" bIns="46186">
            <a:spAutoFit/>
          </a:bodyPr>
          <a:lstStyle/>
          <a:p>
            <a:pPr algn="just"/>
            <a:r>
              <a:rPr lang="en-GB" altLang="en-US" sz="1100" b="1" dirty="0"/>
              <a:t>Indicators M7, M10, M11: </a:t>
            </a:r>
            <a:r>
              <a:rPr lang="en-GB" altLang="en-US" sz="1100" dirty="0"/>
              <a:t>Reporting shows the 3 month rolling position, rather than traditional quarters, in order to match how NHS Improvement monitors these metrics under the Single Oversight Framework (updated November 2017). </a:t>
            </a:r>
            <a:endParaRPr lang="en-GB" altLang="en-US" sz="1100" b="1" dirty="0"/>
          </a:p>
          <a:p>
            <a:pPr algn="just"/>
            <a:endParaRPr lang="en-GB" altLang="en-US" sz="1100" b="1" dirty="0"/>
          </a:p>
          <a:p>
            <a:pPr algn="just"/>
            <a:r>
              <a:rPr lang="en-GB" altLang="en-US" sz="1100" b="1" dirty="0"/>
              <a:t>Indicator M7</a:t>
            </a:r>
            <a:r>
              <a:rPr lang="en-GB" altLang="en-US" sz="1100" dirty="0"/>
              <a:t>: Data is provisional provided in relation to the waiting time element of the new standard for Early Intervention in Psychosis (EIP). This shows patients who started treatment in May 2018 within two weeks of referral. The number of incomplete pathways (patients waiting) at the end of May 2018 was 25; 14 of these patients have been waiting for more than two weeks. </a:t>
            </a:r>
          </a:p>
          <a:p>
            <a:pPr algn="just"/>
            <a:r>
              <a:rPr lang="en-GB" sz="1100" dirty="0"/>
              <a:t>In 2018/19, Clinical Commissioning Groups (CCGs) have made additional investment in Early Intervention in Psychosis staffing, enabling the Trust to meet the 53% target for people with a first episode of psychosis to begin treatment with a NICE-recommended package of care within 2 weeks of referral by quarter 4 of 2018/19. CCGs have confirmed that further funding will become available in following years to both maintain and increase capacity as per the 2020/21 target.</a:t>
            </a:r>
          </a:p>
          <a:p>
            <a:pPr algn="just"/>
            <a:endParaRPr lang="en-GB" altLang="en-US" sz="1100" i="1" dirty="0"/>
          </a:p>
          <a:p>
            <a:pPr algn="just"/>
            <a:endParaRPr lang="en-GB" altLang="en-US" sz="1100" i="1" dirty="0"/>
          </a:p>
          <a:p>
            <a:pPr algn="just"/>
            <a:endParaRPr lang="en-GB" altLang="en-US" sz="1100" i="1" dirty="0"/>
          </a:p>
          <a:p>
            <a:pPr algn="just"/>
            <a:endParaRPr lang="en-GB" altLang="en-US" sz="1100" i="1" dirty="0"/>
          </a:p>
        </p:txBody>
      </p:sp>
      <p:pic>
        <p:nvPicPr>
          <p:cNvPr id="17"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6600" y="5796756"/>
            <a:ext cx="1284735" cy="685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74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bwMode="auto">
          <a:xfrm>
            <a:off x="8833399" y="6702663"/>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11</a:t>
            </a:r>
            <a:endParaRPr lang="en-GB" sz="1000" b="1" dirty="0"/>
          </a:p>
        </p:txBody>
      </p:sp>
      <p:sp>
        <p:nvSpPr>
          <p:cNvPr id="6" name="Title 1"/>
          <p:cNvSpPr txBox="1">
            <a:spLocks/>
          </p:cNvSpPr>
          <p:nvPr/>
        </p:nvSpPr>
        <p:spPr>
          <a:xfrm>
            <a:off x="157027" y="610216"/>
            <a:ext cx="8856000" cy="214744"/>
          </a:xfrm>
          <a:prstGeom prst="rect">
            <a:avLst/>
          </a:prstGeom>
        </p:spPr>
        <p:txBody>
          <a:bodyPr vert="horz" lIns="92373" tIns="46186" rIns="92373" bIns="46186"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1100" b="1" dirty="0" smtClean="0">
                <a:latin typeface="Arial" charset="0"/>
                <a:cs typeface="Arial" charset="0"/>
              </a:rPr>
              <a:t>Single Oversight Framework Operational Performance Metrics</a:t>
            </a:r>
            <a:endParaRPr lang="en-GB" sz="1100" b="1" dirty="0">
              <a:latin typeface="Arial" panose="020B0604020202020204" pitchFamily="34" charset="0"/>
              <a:cs typeface="Arial" panose="020B0604020202020204" pitchFamily="34" charset="0"/>
            </a:endParaRPr>
          </a:p>
        </p:txBody>
      </p:sp>
      <p:graphicFrame>
        <p:nvGraphicFramePr>
          <p:cNvPr id="12" name="Diagram 11"/>
          <p:cNvGraphicFramePr/>
          <p:nvPr>
            <p:extLst>
              <p:ext uri="{D42A27DB-BD31-4B8C-83A1-F6EECF244321}">
                <p14:modId xmlns:p14="http://schemas.microsoft.com/office/powerpoint/2010/main" val="18513650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482" y="828204"/>
            <a:ext cx="8928000" cy="3554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4"/>
          <p:cNvSpPr txBox="1">
            <a:spLocks noChangeArrowheads="1"/>
          </p:cNvSpPr>
          <p:nvPr/>
        </p:nvSpPr>
        <p:spPr bwMode="auto">
          <a:xfrm>
            <a:off x="149482" y="4508867"/>
            <a:ext cx="8928000" cy="2124599"/>
          </a:xfrm>
          <a:prstGeom prst="rect">
            <a:avLst/>
          </a:prstGeom>
          <a:noFill/>
          <a:ln w="9525">
            <a:solidFill>
              <a:schemeClr val="tx1"/>
            </a:solidFill>
            <a:miter lim="800000"/>
            <a:headEnd/>
            <a:tailEnd/>
          </a:ln>
        </p:spPr>
        <p:txBody>
          <a:bodyPr wrap="square" lIns="92373" tIns="46186" rIns="92373" bIns="46186">
            <a:spAutoFit/>
          </a:bodyPr>
          <a:lstStyle/>
          <a:p>
            <a:pPr algn="just"/>
            <a:r>
              <a:rPr lang="en-GB" altLang="en-US" sz="1100" b="1" dirty="0"/>
              <a:t>Indicator M21</a:t>
            </a:r>
            <a:r>
              <a:rPr lang="en-GB" altLang="en-US" sz="1100" dirty="0"/>
              <a:t>: As forecast, Improving Access to Psychological Therapies (IAPT) recovery rate improved in quarter 4. Recovery rate was above 50% at Trust level and in Bradford Districts and Airedale, Wharfedale, Craven Clinical Commissioning Groups (CCGs), though remained below 50% in Bradford City CCG. Provisional data for April 2018 indicates that recovery rate in Bradford City CCG has increased to 51.5%. </a:t>
            </a:r>
            <a:r>
              <a:rPr lang="en-GB" sz="1100" dirty="0"/>
              <a:t>My Wellbeing College (City Team) have been working on a project to develop a model of improvement that is replicable across teams and services in the Trust and improve the access, experience and recovery rates of people from Black Asian and Minority Ethnic groups.  An action plan will developed once the final report and recommendations has been received by the Executive Management Team. </a:t>
            </a:r>
          </a:p>
          <a:p>
            <a:pPr algn="just"/>
            <a:endParaRPr lang="en-GB" altLang="en-US" sz="1100" dirty="0"/>
          </a:p>
          <a:p>
            <a:pPr algn="just"/>
            <a:r>
              <a:rPr lang="en-GB" altLang="en-US" sz="1100" b="1" dirty="0"/>
              <a:t>Indicator M23</a:t>
            </a:r>
            <a:r>
              <a:rPr lang="en-GB" altLang="en-US" sz="1100" dirty="0"/>
              <a:t>: The Trust has relatively few inappropriate out of area bed days; all relate to the Psychiatric Intensive Care Unit (PICU). The Trust’s local data for inappropriate out of area bed days are included in the Board integrated performance report, </a:t>
            </a:r>
          </a:p>
          <a:p>
            <a:pPr algn="just"/>
            <a:r>
              <a:rPr lang="en-GB" altLang="en-US" sz="1100" dirty="0"/>
              <a:t>rather than using the NHS Digital published data which suppresses small numbers.</a:t>
            </a:r>
          </a:p>
          <a:p>
            <a:pPr algn="just"/>
            <a:endParaRPr lang="en-GB" altLang="en-US" sz="1100" dirty="0"/>
          </a:p>
          <a:p>
            <a:pPr algn="just"/>
            <a:endParaRPr lang="en-GB" altLang="en-US" sz="1100" dirty="0"/>
          </a:p>
        </p:txBody>
      </p:sp>
      <p:pic>
        <p:nvPicPr>
          <p:cNvPr id="1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30120" y="5940772"/>
            <a:ext cx="1224136" cy="65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717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4294967295"/>
          </p:nvPr>
        </p:nvSpPr>
        <p:spPr bwMode="auto">
          <a:xfrm>
            <a:off x="6579368" y="6641005"/>
            <a:ext cx="2421042" cy="371887"/>
          </a:xfrm>
          <a:prstGeom prst="rect">
            <a:avLst/>
          </a:prstGeom>
          <a:noFill/>
          <a:ln>
            <a:miter lim="800000"/>
            <a:headEnd/>
            <a:tailEnd/>
          </a:ln>
        </p:spPr>
        <p:txBody>
          <a:bodyPr lIns="92373" tIns="46186" rIns="92373" bIns="46186"/>
          <a:lstStyle/>
          <a:p>
            <a:r>
              <a:rPr lang="en-GB" sz="800" dirty="0">
                <a:solidFill>
                  <a:schemeClr val="bg1">
                    <a:lumMod val="50000"/>
                  </a:schemeClr>
                </a:solidFill>
              </a:rPr>
              <a:t> </a:t>
            </a:r>
          </a:p>
        </p:txBody>
      </p:sp>
      <p:sp>
        <p:nvSpPr>
          <p:cNvPr id="3" name="Rectangle 2"/>
          <p:cNvSpPr/>
          <p:nvPr/>
        </p:nvSpPr>
        <p:spPr>
          <a:xfrm>
            <a:off x="405310" y="572296"/>
            <a:ext cx="7980264" cy="266455"/>
          </a:xfrm>
          <a:prstGeom prst="rect">
            <a:avLst/>
          </a:prstGeom>
        </p:spPr>
        <p:txBody>
          <a:bodyPr wrap="square" lIns="92373" tIns="46186" rIns="92373" bIns="46186">
            <a:spAutoFit/>
          </a:bodyPr>
          <a:lstStyle/>
          <a:p>
            <a:pPr algn="ctr"/>
            <a:r>
              <a:rPr lang="en-GB" sz="1100" b="1" dirty="0">
                <a:latin typeface="Arial" panose="020B0604020202020204" pitchFamily="34" charset="0"/>
                <a:cs typeface="Arial" panose="020B0604020202020204" pitchFamily="34" charset="0"/>
              </a:rPr>
              <a:t>Serious Incident Numbers</a:t>
            </a:r>
          </a:p>
        </p:txBody>
      </p:sp>
      <p:sp>
        <p:nvSpPr>
          <p:cNvPr id="2" name="TextBox 1"/>
          <p:cNvSpPr txBox="1"/>
          <p:nvPr/>
        </p:nvSpPr>
        <p:spPr bwMode="auto">
          <a:xfrm>
            <a:off x="8838727" y="6682377"/>
            <a:ext cx="341785"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12</a:t>
            </a:r>
            <a:endParaRPr lang="en-GB" sz="1000" b="1" dirty="0"/>
          </a:p>
        </p:txBody>
      </p:sp>
      <p:graphicFrame>
        <p:nvGraphicFramePr>
          <p:cNvPr id="14" name="Diagram 13"/>
          <p:cNvGraphicFramePr/>
          <p:nvPr>
            <p:extLst>
              <p:ext uri="{D42A27DB-BD31-4B8C-83A1-F6EECF244321}">
                <p14:modId xmlns:p14="http://schemas.microsoft.com/office/powerpoint/2010/main" val="1073373182"/>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a:off x="676275" y="5652740"/>
            <a:ext cx="7924800" cy="1123384"/>
          </a:xfrm>
          <a:prstGeom prst="rect">
            <a:avLst/>
          </a:prstGeom>
          <a:noFill/>
          <a:ln>
            <a:solidFill>
              <a:schemeClr val="tx1"/>
            </a:solidFill>
          </a:ln>
        </p:spPr>
        <p:txBody>
          <a:bodyPr wrap="square" rtlCol="0">
            <a:spAutoFit/>
          </a:bodyPr>
          <a:lstStyle/>
          <a:p>
            <a:pPr algn="just"/>
            <a:r>
              <a:rPr lang="en-GB" sz="1100" dirty="0" smtClean="0">
                <a:latin typeface="Arial" panose="020B0604020202020204" pitchFamily="34" charset="0"/>
                <a:cs typeface="Arial" panose="020B0604020202020204" pitchFamily="34" charset="0"/>
              </a:rPr>
              <a:t>In April and May 2018, there were 8</a:t>
            </a:r>
            <a:r>
              <a:rPr lang="en-GB" sz="1100" dirty="0" smtClean="0">
                <a:solidFill>
                  <a:srgbClr val="FF0000"/>
                </a:solidFill>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‘Serious Incidents other’. These related </a:t>
            </a:r>
            <a:r>
              <a:rPr lang="en-GB" sz="1100" dirty="0">
                <a:latin typeface="Arial" panose="020B0604020202020204" pitchFamily="34" charset="0"/>
                <a:cs typeface="Arial" panose="020B0604020202020204" pitchFamily="34" charset="0"/>
              </a:rPr>
              <a:t>to </a:t>
            </a:r>
            <a:r>
              <a:rPr lang="en-GB" sz="1100" dirty="0" smtClean="0">
                <a:latin typeface="Arial" panose="020B0604020202020204" pitchFamily="34" charset="0"/>
                <a:cs typeface="Arial" panose="020B0604020202020204" pitchFamily="34" charset="0"/>
              </a:rPr>
              <a:t>1 incident of self-harm; 2 </a:t>
            </a:r>
            <a:r>
              <a:rPr lang="en-GB" sz="1100" dirty="0">
                <a:latin typeface="Arial" panose="020B0604020202020204" pitchFamily="34" charset="0"/>
                <a:cs typeface="Arial" panose="020B0604020202020204" pitchFamily="34" charset="0"/>
              </a:rPr>
              <a:t>under age admissions; 1 Information Governance; 1 </a:t>
            </a:r>
            <a:r>
              <a:rPr lang="en-GB" sz="1100" dirty="0" smtClean="0">
                <a:latin typeface="Arial" panose="020B0604020202020204" pitchFamily="34" charset="0"/>
                <a:cs typeface="Arial" panose="020B0604020202020204" pitchFamily="34" charset="0"/>
              </a:rPr>
              <a:t>pressure ulcer</a:t>
            </a:r>
            <a:r>
              <a:rPr lang="en-GB" sz="1100" dirty="0">
                <a:latin typeface="Arial" panose="020B0604020202020204" pitchFamily="34" charset="0"/>
                <a:cs typeface="Arial" panose="020B0604020202020204" pitchFamily="34" charset="0"/>
              </a:rPr>
              <a:t>; 1 contamination incident; 1 allegation of abuse and 1 choking death</a:t>
            </a:r>
            <a:r>
              <a:rPr lang="en-GB" sz="110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a:p>
            <a:pPr algn="just"/>
            <a:endParaRPr lang="en-GB" sz="1100" dirty="0" smtClean="0">
              <a:latin typeface="Arial" panose="020B0604020202020204" pitchFamily="34" charset="0"/>
              <a:cs typeface="Arial" panose="020B0604020202020204" pitchFamily="34" charset="0"/>
            </a:endParaRPr>
          </a:p>
          <a:p>
            <a:pPr algn="just"/>
            <a:r>
              <a:rPr lang="en-GB" altLang="en-US" sz="1100" dirty="0">
                <a:latin typeface="Arial" panose="020B0604020202020204" pitchFamily="34" charset="0"/>
                <a:cs typeface="Arial" panose="020B0604020202020204" pitchFamily="34" charset="0"/>
              </a:rPr>
              <a:t>This data is monitored in more detail via the Quality and Safety Committee </a:t>
            </a:r>
            <a:r>
              <a:rPr lang="en-GB" altLang="en-US" sz="1100" dirty="0" smtClean="0">
                <a:latin typeface="Arial" panose="020B0604020202020204" pitchFamily="34" charset="0"/>
                <a:cs typeface="Arial" panose="020B0604020202020204" pitchFamily="34" charset="0"/>
              </a:rPr>
              <a:t>on </a:t>
            </a:r>
            <a:r>
              <a:rPr lang="en-GB" altLang="en-US" sz="1100" dirty="0">
                <a:latin typeface="Arial" panose="020B0604020202020204" pitchFamily="34" charset="0"/>
                <a:cs typeface="Arial" panose="020B0604020202020204" pitchFamily="34" charset="0"/>
              </a:rPr>
              <a:t>a quarterly basis.</a:t>
            </a:r>
          </a:p>
          <a:p>
            <a:pPr algn="just"/>
            <a:r>
              <a:rPr lang="en-GB" sz="1200"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34033388"/>
              </p:ext>
            </p:extLst>
          </p:nvPr>
        </p:nvGraphicFramePr>
        <p:xfrm>
          <a:off x="2712692" y="972220"/>
          <a:ext cx="3365500" cy="742950"/>
        </p:xfrm>
        <a:graphic>
          <a:graphicData uri="http://schemas.openxmlformats.org/drawingml/2006/table">
            <a:tbl>
              <a:tblPr/>
              <a:tblGrid>
                <a:gridCol w="748594">
                  <a:extLst>
                    <a:ext uri="{9D8B030D-6E8A-4147-A177-3AD203B41FA5}">
                      <a16:colId xmlns="" xmlns:a16="http://schemas.microsoft.com/office/drawing/2014/main" val="20000"/>
                    </a:ext>
                  </a:extLst>
                </a:gridCol>
                <a:gridCol w="827894">
                  <a:extLst>
                    <a:ext uri="{9D8B030D-6E8A-4147-A177-3AD203B41FA5}">
                      <a16:colId xmlns="" xmlns:a16="http://schemas.microsoft.com/office/drawing/2014/main" val="20001"/>
                    </a:ext>
                  </a:extLst>
                </a:gridCol>
                <a:gridCol w="989666">
                  <a:extLst>
                    <a:ext uri="{9D8B030D-6E8A-4147-A177-3AD203B41FA5}">
                      <a16:colId xmlns="" xmlns:a16="http://schemas.microsoft.com/office/drawing/2014/main" val="20002"/>
                    </a:ext>
                  </a:extLst>
                </a:gridCol>
                <a:gridCol w="799346">
                  <a:extLst>
                    <a:ext uri="{9D8B030D-6E8A-4147-A177-3AD203B41FA5}">
                      <a16:colId xmlns="" xmlns:a16="http://schemas.microsoft.com/office/drawing/2014/main" val="20003"/>
                    </a:ext>
                  </a:extLst>
                </a:gridCol>
              </a:tblGrid>
              <a:tr h="552450">
                <a:tc>
                  <a:txBody>
                    <a:bodyPr/>
                    <a:lstStyle/>
                    <a:p>
                      <a:pPr algn="ctr" fontAlgn="ctr"/>
                      <a:r>
                        <a:rPr lang="en-GB" sz="1100" b="1" i="0" u="none" strike="noStrike" dirty="0">
                          <a:solidFill>
                            <a:srgbClr val="FFFFFF"/>
                          </a:solidFill>
                          <a:effectLst/>
                          <a:latin typeface="Calibri"/>
                        </a:rPr>
                        <a:t>Indicator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2CE"/>
                    </a:solidFill>
                  </a:tcPr>
                </a:tc>
                <a:tc>
                  <a:txBody>
                    <a:bodyPr/>
                    <a:lstStyle/>
                    <a:p>
                      <a:pPr algn="ctr" fontAlgn="ctr"/>
                      <a:r>
                        <a:rPr lang="en-GB" sz="1100" b="1" i="0" u="none" strike="noStrike" dirty="0">
                          <a:solidFill>
                            <a:srgbClr val="FFFFFF"/>
                          </a:solidFill>
                          <a:effectLst/>
                          <a:latin typeface="Calibri"/>
                        </a:rPr>
                        <a:t>17/18</a:t>
                      </a:r>
                      <a:br>
                        <a:rPr lang="en-GB" sz="1100" b="1" i="0" u="none" strike="noStrike" dirty="0">
                          <a:solidFill>
                            <a:srgbClr val="FFFFFF"/>
                          </a:solidFill>
                          <a:effectLst/>
                          <a:latin typeface="Calibri"/>
                        </a:rPr>
                      </a:br>
                      <a:r>
                        <a:rPr lang="en-GB" sz="1100" b="1" i="0" u="none" strike="noStrike" dirty="0">
                          <a:solidFill>
                            <a:srgbClr val="FFFFFF"/>
                          </a:solidFill>
                          <a:effectLst/>
                          <a:latin typeface="Calibri"/>
                        </a:rPr>
                        <a:t>Out-turn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2CE"/>
                    </a:solidFill>
                  </a:tcPr>
                </a:tc>
                <a:tc>
                  <a:txBody>
                    <a:bodyPr/>
                    <a:lstStyle/>
                    <a:p>
                      <a:pPr algn="ctr" fontAlgn="ctr"/>
                      <a:r>
                        <a:rPr lang="en-GB" sz="1100" b="1" i="0" u="none" strike="noStrike" dirty="0" smtClean="0">
                          <a:solidFill>
                            <a:srgbClr val="FFFFFF"/>
                          </a:solidFill>
                          <a:effectLst/>
                          <a:latin typeface="Calibri"/>
                        </a:rPr>
                        <a:t>May 18</a:t>
                      </a:r>
                    </a:p>
                    <a:p>
                      <a:pPr algn="ctr" fontAlgn="ctr"/>
                      <a:r>
                        <a:rPr lang="en-GB" sz="1100" b="1" i="0" u="none" strike="noStrike" dirty="0" smtClean="0">
                          <a:solidFill>
                            <a:srgbClr val="FFFFFF"/>
                          </a:solidFill>
                          <a:effectLst/>
                          <a:latin typeface="Calibri"/>
                        </a:rPr>
                        <a:t>performance</a:t>
                      </a:r>
                      <a:endParaRPr lang="en-GB" sz="1100" b="1" i="0" u="none" strike="noStrike" dirty="0">
                        <a:solidFill>
                          <a:srgbClr val="FFFFFF"/>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2CE"/>
                    </a:solidFill>
                  </a:tcPr>
                </a:tc>
                <a:tc>
                  <a:txBody>
                    <a:bodyPr/>
                    <a:lstStyle/>
                    <a:p>
                      <a:pPr algn="ctr" fontAlgn="ctr"/>
                      <a:r>
                        <a:rPr lang="en-GB" sz="1100" b="1" i="0" u="none" strike="noStrike" dirty="0">
                          <a:solidFill>
                            <a:srgbClr val="FFFFFF"/>
                          </a:solidFill>
                          <a:effectLst/>
                          <a:latin typeface="Calibri"/>
                        </a:rPr>
                        <a:t>18/19 Year to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2CE"/>
                    </a:solidFill>
                  </a:tcPr>
                </a:tc>
                <a:extLst>
                  <a:ext uri="{0D108BD9-81ED-4DB2-BD59-A6C34878D82A}">
                    <a16:rowId xmlns="" xmlns:a16="http://schemas.microsoft.com/office/drawing/2014/main" val="10000"/>
                  </a:ext>
                </a:extLst>
              </a:tr>
              <a:tr h="190500">
                <a:tc>
                  <a:txBody>
                    <a:bodyPr/>
                    <a:lstStyle/>
                    <a:p>
                      <a:pPr algn="ctr" fontAlgn="b"/>
                      <a:r>
                        <a:rPr lang="en-GB" sz="1100" b="0" i="0" u="none" strike="noStrike" dirty="0">
                          <a:solidFill>
                            <a:srgbClr val="000000"/>
                          </a:solidFill>
                          <a:effectLst/>
                          <a:latin typeface="Calibri"/>
                        </a:rPr>
                        <a:t>Q3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100" b="0" i="0" u="none" strike="noStrike" dirty="0">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bl>
          </a:graphicData>
        </a:graphic>
      </p:graphicFrame>
      <p:graphicFrame>
        <p:nvGraphicFramePr>
          <p:cNvPr id="13" name="Chart 12"/>
          <p:cNvGraphicFramePr>
            <a:graphicFrameLocks/>
          </p:cNvGraphicFramePr>
          <p:nvPr>
            <p:extLst>
              <p:ext uri="{D42A27DB-BD31-4B8C-83A1-F6EECF244321}">
                <p14:modId xmlns:p14="http://schemas.microsoft.com/office/powerpoint/2010/main" val="1166530820"/>
              </p:ext>
            </p:extLst>
          </p:nvPr>
        </p:nvGraphicFramePr>
        <p:xfrm>
          <a:off x="409575" y="1876425"/>
          <a:ext cx="8191500" cy="351141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260500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bwMode="auto">
          <a:xfrm>
            <a:off x="8833896" y="6733858"/>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13</a:t>
            </a:r>
            <a:endParaRPr lang="en-GB" sz="1000" b="1" dirty="0"/>
          </a:p>
        </p:txBody>
      </p:sp>
      <p:sp>
        <p:nvSpPr>
          <p:cNvPr id="12" name="Text Box 4"/>
          <p:cNvSpPr txBox="1">
            <a:spLocks noChangeArrowheads="1"/>
          </p:cNvSpPr>
          <p:nvPr/>
        </p:nvSpPr>
        <p:spPr bwMode="auto">
          <a:xfrm>
            <a:off x="89757" y="468164"/>
            <a:ext cx="8856983" cy="265171"/>
          </a:xfrm>
          <a:prstGeom prst="rect">
            <a:avLst/>
          </a:prstGeom>
          <a:noFill/>
          <a:ln w="9525">
            <a:noFill/>
            <a:miter lim="800000"/>
            <a:headEnd/>
            <a:tailEnd/>
          </a:ln>
        </p:spPr>
        <p:txBody>
          <a:bodyPr wrap="square" lIns="92364" tIns="46181" rIns="92364" bIns="46181">
            <a:spAutoFit/>
          </a:bodyPr>
          <a:lstStyle/>
          <a:p>
            <a:pPr algn="ctr">
              <a:spcBef>
                <a:spcPts val="606"/>
              </a:spcBef>
            </a:pPr>
            <a:r>
              <a:rPr lang="en-GB" altLang="en-US" sz="1100" b="1" dirty="0">
                <a:latin typeface="Arial" panose="020B0604020202020204" pitchFamily="34" charset="0"/>
                <a:cs typeface="Arial" panose="020B0604020202020204" pitchFamily="34" charset="0"/>
              </a:rPr>
              <a:t>Workforce – Appraisal &amp; Mandatory Training</a:t>
            </a:r>
          </a:p>
        </p:txBody>
      </p:sp>
      <p:graphicFrame>
        <p:nvGraphicFramePr>
          <p:cNvPr id="4" name="Table 3"/>
          <p:cNvGraphicFramePr>
            <a:graphicFrameLocks noGrp="1"/>
          </p:cNvGraphicFramePr>
          <p:nvPr>
            <p:extLst>
              <p:ext uri="{D42A27DB-BD31-4B8C-83A1-F6EECF244321}">
                <p14:modId xmlns:p14="http://schemas.microsoft.com/office/powerpoint/2010/main" val="1422743802"/>
              </p:ext>
            </p:extLst>
          </p:nvPr>
        </p:nvGraphicFramePr>
        <p:xfrm>
          <a:off x="197768" y="701739"/>
          <a:ext cx="7200800" cy="5613761"/>
        </p:xfrm>
        <a:graphic>
          <a:graphicData uri="http://schemas.openxmlformats.org/drawingml/2006/table">
            <a:tbl>
              <a:tblPr/>
              <a:tblGrid>
                <a:gridCol w="575306"/>
                <a:gridCol w="1366351"/>
                <a:gridCol w="503393"/>
                <a:gridCol w="507279"/>
                <a:gridCol w="862959"/>
                <a:gridCol w="575306"/>
                <a:gridCol w="2810206"/>
              </a:tblGrid>
              <a:tr h="305099">
                <a:tc>
                  <a:txBody>
                    <a:bodyPr/>
                    <a:lstStyle/>
                    <a:p>
                      <a:pPr algn="ctr" fontAlgn="ctr"/>
                      <a:r>
                        <a:rPr lang="en-GB" sz="1050" b="1" i="0" u="none" strike="noStrike" dirty="0">
                          <a:solidFill>
                            <a:schemeClr val="bg1"/>
                          </a:solidFill>
                          <a:effectLst/>
                          <a:latin typeface="Arial" panose="020B0604020202020204" pitchFamily="34" charset="0"/>
                          <a:cs typeface="Arial" panose="020B0604020202020204" pitchFamily="34" charset="0"/>
                        </a:rPr>
                        <a:t>Indicator</a:t>
                      </a:r>
                      <a:br>
                        <a:rPr lang="en-GB" sz="1050" b="1" i="0" u="none" strike="noStrike" dirty="0">
                          <a:solidFill>
                            <a:schemeClr val="bg1"/>
                          </a:solidFill>
                          <a:effectLst/>
                          <a:latin typeface="Arial" panose="020B0604020202020204" pitchFamily="34" charset="0"/>
                          <a:cs typeface="Arial" panose="020B0604020202020204" pitchFamily="34" charset="0"/>
                        </a:rPr>
                      </a:br>
                      <a:r>
                        <a:rPr lang="en-GB" sz="1050" b="1" i="0" u="none" strike="noStrike" dirty="0">
                          <a:solidFill>
                            <a:schemeClr val="bg1"/>
                          </a:solidFill>
                          <a:effectLst/>
                          <a:latin typeface="Arial" panose="020B0604020202020204" pitchFamily="34" charset="0"/>
                          <a:cs typeface="Arial" panose="020B0604020202020204" pitchFamily="34"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r>
                        <a:rPr lang="en-GB" sz="1050" b="1" i="0" u="none" strike="noStrike" dirty="0">
                          <a:solidFill>
                            <a:schemeClr val="bg1"/>
                          </a:solidFill>
                          <a:effectLst/>
                          <a:latin typeface="Arial" panose="020B0604020202020204" pitchFamily="34" charset="0"/>
                          <a:cs typeface="Arial" panose="020B0604020202020204" pitchFamily="34" charset="0"/>
                        </a:rPr>
                        <a:t>Indicator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17/18 Outturn</a:t>
                      </a:r>
                      <a:endParaRPr lang="en-GB" sz="1050" b="1" i="0" u="none" strike="noStrike" dirty="0">
                        <a:solidFill>
                          <a:srgbClr val="FFFFFF"/>
                        </a:solidFill>
                        <a:effectLst/>
                        <a:latin typeface="Arial" panose="020B0604020202020204" pitchFamily="34" charset="0"/>
                        <a:cs typeface="Arial" panose="020B0604020202020204" pitchFamily="34" charset="0"/>
                      </a:endParaRP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18/19 </a:t>
                      </a:r>
                      <a:r>
                        <a:rPr lang="en-GB" sz="1050" b="1" i="0" u="none" strike="noStrike" dirty="0">
                          <a:solidFill>
                            <a:srgbClr val="FFFFFF"/>
                          </a:solidFill>
                          <a:effectLst/>
                          <a:latin typeface="Arial" panose="020B0604020202020204" pitchFamily="34" charset="0"/>
                          <a:cs typeface="Arial" panose="020B0604020202020204" pitchFamily="34" charset="0"/>
                        </a:rPr>
                        <a:t>Target</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a:solidFill>
                            <a:srgbClr val="FFFFFF"/>
                          </a:solidFill>
                          <a:effectLst/>
                          <a:latin typeface="Arial" panose="020B0604020202020204" pitchFamily="34" charset="0"/>
                          <a:cs typeface="Arial" panose="020B0604020202020204" pitchFamily="34" charset="0"/>
                        </a:rPr>
                        <a:t>Current Performance </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18/19 Forecast</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Graph</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r>
              <a:tr h="1166816">
                <a:tc>
                  <a:txBody>
                    <a:bodyPr/>
                    <a:lstStyle/>
                    <a:p>
                      <a:pPr algn="ctr" fontAlgn="ctr"/>
                      <a:r>
                        <a:rPr lang="en-GB" sz="1050" b="0" i="0" u="none" strike="noStrike" dirty="0" smtClean="0">
                          <a:solidFill>
                            <a:srgbClr val="000000"/>
                          </a:solidFill>
                          <a:effectLst/>
                          <a:latin typeface="Arial" panose="020B0604020202020204" pitchFamily="34" charset="0"/>
                          <a:cs typeface="Arial" panose="020B0604020202020204" pitchFamily="34" charset="0"/>
                        </a:rPr>
                        <a:t>Q17</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a:solidFill>
                            <a:srgbClr val="000000"/>
                          </a:solidFill>
                          <a:effectLst/>
                          <a:latin typeface="Arial" panose="020B0604020202020204" pitchFamily="34" charset="0"/>
                          <a:cs typeface="Arial" panose="020B0604020202020204" pitchFamily="34" charset="0"/>
                        </a:rPr>
                        <a:t>% </a:t>
                      </a:r>
                      <a:r>
                        <a:rPr lang="en-GB" sz="1050" b="0" i="0" u="none" strike="noStrike" dirty="0" smtClean="0">
                          <a:solidFill>
                            <a:srgbClr val="000000"/>
                          </a:solidFill>
                          <a:effectLst/>
                          <a:latin typeface="Arial" panose="020B0604020202020204" pitchFamily="34" charset="0"/>
                          <a:cs typeface="Arial" panose="020B0604020202020204" pitchFamily="34" charset="0"/>
                        </a:rPr>
                        <a:t>Fire Training</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90.00%</a:t>
                      </a:r>
                    </a:p>
                    <a:p>
                      <a:pPr algn="ctr" rtl="0" fontAlgn="ctr"/>
                      <a:r>
                        <a:rPr lang="en-GB" sz="900" b="0" i="0" u="none" strike="noStrike" dirty="0" smtClean="0">
                          <a:solidFill>
                            <a:srgbClr val="000000"/>
                          </a:solidFill>
                          <a:effectLst/>
                          <a:latin typeface="Arial" panose="020B0604020202020204" pitchFamily="34" charset="0"/>
                          <a:cs typeface="Arial" panose="020B0604020202020204" pitchFamily="34" charset="0"/>
                        </a:rPr>
                        <a:t>(80%</a:t>
                      </a:r>
                      <a:r>
                        <a:rPr lang="en-GB" sz="900" b="0" i="0" u="none" strike="noStrike" baseline="0" dirty="0" smtClean="0">
                          <a:solidFill>
                            <a:srgbClr val="000000"/>
                          </a:solidFill>
                          <a:effectLst/>
                          <a:latin typeface="Arial" panose="020B0604020202020204" pitchFamily="34" charset="0"/>
                          <a:cs typeface="Arial" panose="020B0604020202020204" pitchFamily="34" charset="0"/>
                        </a:rPr>
                        <a:t> target)</a:t>
                      </a:r>
                      <a:endParaRPr lang="en-GB" sz="90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95%</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89.20%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en-GB" sz="1050" b="0" i="0" u="none" strike="noStrike" dirty="0">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b"/>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40160">
                <a:tc>
                  <a:txBody>
                    <a:bodyPr/>
                    <a:lstStyle/>
                    <a:p>
                      <a:pPr algn="ctr" fontAlgn="ct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smtClean="0">
                          <a:solidFill>
                            <a:srgbClr val="000000"/>
                          </a:solidFill>
                          <a:effectLst/>
                          <a:latin typeface="Arial" panose="020B0604020202020204" pitchFamily="34" charset="0"/>
                          <a:cs typeface="Arial" panose="020B0604020202020204" pitchFamily="34" charset="0"/>
                        </a:rPr>
                        <a:t>% Infection Prevention Training</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88.22%</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86.50%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endParaRPr lang="en-GB" sz="1050" b="0" i="0" u="none" strike="noStrike" dirty="0">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b"/>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8152">
                <a:tc>
                  <a:txBody>
                    <a:bodyPr/>
                    <a:lstStyle/>
                    <a:p>
                      <a:pPr algn="ctr" fontAlgn="ct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smtClean="0">
                          <a:solidFill>
                            <a:srgbClr val="000000"/>
                          </a:solidFill>
                          <a:effectLst/>
                          <a:latin typeface="Arial" panose="020B0604020202020204" pitchFamily="34" charset="0"/>
                          <a:cs typeface="Arial" panose="020B0604020202020204" pitchFamily="34" charset="0"/>
                        </a:rPr>
                        <a:t>% Moving &amp;</a:t>
                      </a:r>
                      <a:r>
                        <a:rPr lang="en-GB" sz="1050" b="0" i="0" u="none" strike="noStrike" baseline="0" dirty="0" smtClean="0">
                          <a:solidFill>
                            <a:srgbClr val="000000"/>
                          </a:solidFill>
                          <a:effectLst/>
                          <a:latin typeface="Arial" panose="020B0604020202020204" pitchFamily="34" charset="0"/>
                          <a:cs typeface="Arial" panose="020B0604020202020204" pitchFamily="34" charset="0"/>
                        </a:rPr>
                        <a:t> Handling Training</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87.33%</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86.47%</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endParaRPr lang="en-GB" sz="1050" b="0" i="0" u="none" strike="noStrike" dirty="0">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b"/>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08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1050" b="0" i="1" u="none" strike="noStrike" dirty="0" smtClean="0">
                        <a:solidFill>
                          <a:srgbClr val="000000"/>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GB" sz="1050" b="0" i="1" u="none" strike="noStrike" dirty="0" smtClean="0">
                          <a:solidFill>
                            <a:srgbClr val="000000"/>
                          </a:solidFill>
                          <a:effectLst/>
                          <a:latin typeface="Arial" panose="020B0604020202020204" pitchFamily="34" charset="0"/>
                          <a:cs typeface="Arial" panose="020B0604020202020204" pitchFamily="34" charset="0"/>
                        </a:rPr>
                        <a:t>Q17c</a:t>
                      </a:r>
                    </a:p>
                    <a:p>
                      <a:pPr algn="ctr" fontAlgn="ctr"/>
                      <a:endParaRPr lang="en-GB" sz="1050" b="0" i="1"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050" b="0" i="0" u="none" strike="noStrike" dirty="0">
                          <a:solidFill>
                            <a:srgbClr val="000000"/>
                          </a:solidFill>
                          <a:effectLst/>
                          <a:latin typeface="Arial" panose="020B0604020202020204" pitchFamily="34" charset="0"/>
                          <a:cs typeface="Arial" panose="020B0604020202020204" pitchFamily="34" charset="0"/>
                        </a:rPr>
                        <a:t>% Information Governance Training -</a:t>
                      </a:r>
                      <a:r>
                        <a:rPr lang="en-US" sz="1050" b="0" i="0" u="none" strike="noStrike" dirty="0">
                          <a:solidFill>
                            <a:srgbClr val="FF0000"/>
                          </a:solidFill>
                          <a:effectLst/>
                          <a:latin typeface="Arial" panose="020B0604020202020204" pitchFamily="34" charset="0"/>
                          <a:cs typeface="Arial" panose="020B0604020202020204" pitchFamily="34" charset="0"/>
                        </a:rPr>
                        <a:t> </a:t>
                      </a:r>
                      <a:r>
                        <a:rPr lang="en-US" sz="1050" b="0" i="0" u="none" strike="noStrike" dirty="0" smtClean="0">
                          <a:solidFill>
                            <a:schemeClr val="tx1"/>
                          </a:solidFill>
                          <a:effectLst/>
                          <a:latin typeface="Arial" panose="020B0604020202020204" pitchFamily="34" charset="0"/>
                          <a:cs typeface="Arial" panose="020B0604020202020204" pitchFamily="34" charset="0"/>
                        </a:rPr>
                        <a:t>All </a:t>
                      </a:r>
                      <a:r>
                        <a:rPr lang="en-US" sz="1050" b="0" i="0" u="none" strike="noStrike" dirty="0">
                          <a:solidFill>
                            <a:schemeClr val="tx1"/>
                          </a:solidFill>
                          <a:effectLst/>
                          <a:latin typeface="Arial" panose="020B0604020202020204" pitchFamily="34" charset="0"/>
                          <a:cs typeface="Arial" panose="020B0604020202020204" pitchFamily="34" charset="0"/>
                        </a:rPr>
                        <a:t>Staff Combined</a:t>
                      </a: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1" u="none" strike="noStrike" dirty="0" smtClean="0">
                          <a:solidFill>
                            <a:srgbClr val="000000"/>
                          </a:solidFill>
                          <a:effectLst/>
                          <a:latin typeface="Arial" panose="020B0604020202020204" pitchFamily="34" charset="0"/>
                          <a:cs typeface="Arial" panose="020B0604020202020204" pitchFamily="34" charset="0"/>
                        </a:rPr>
                        <a:t>98.28%</a:t>
                      </a:r>
                      <a:endParaRPr lang="en-GB" sz="1050" b="0" i="1"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r>
                        <a:rPr lang="en-GB" sz="1050" b="0" i="1" u="none" strike="noStrike" dirty="0" smtClean="0">
                          <a:solidFill>
                            <a:srgbClr val="000000"/>
                          </a:solidFill>
                          <a:effectLst/>
                          <a:latin typeface="Arial" panose="020B0604020202020204" pitchFamily="34" charset="0"/>
                          <a:cs typeface="Arial" panose="020B0604020202020204" pitchFamily="34" charset="0"/>
                        </a:rPr>
                        <a:t>95%</a:t>
                      </a:r>
                      <a:endParaRPr lang="en-GB" sz="1050" b="0" i="1"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50" b="0" i="1" u="none" strike="noStrike" dirty="0" smtClean="0">
                          <a:solidFill>
                            <a:srgbClr val="000000"/>
                          </a:solidFill>
                          <a:effectLst/>
                          <a:latin typeface="Arial" panose="020B0604020202020204" pitchFamily="34" charset="0"/>
                          <a:cs typeface="Arial" panose="020B0604020202020204" pitchFamily="34" charset="0"/>
                        </a:rPr>
                        <a:t>95.68%</a:t>
                      </a:r>
                      <a:endParaRPr lang="en-GB" sz="1050" b="0" i="1"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endParaRPr lang="en-GB" sz="1050" b="0" i="0" u="none" strike="noStrike" dirty="0">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endParaRPr lang="en-GB" sz="1000" b="0" i="0" u="none" strike="noStrike" dirty="0">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7" name="Diagram 16"/>
          <p:cNvGraphicFramePr/>
          <p:nvPr>
            <p:extLst>
              <p:ext uri="{D42A27DB-BD31-4B8C-83A1-F6EECF244321}">
                <p14:modId xmlns:p14="http://schemas.microsoft.com/office/powerpoint/2010/main" val="1073373182"/>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6359" y="6441658"/>
            <a:ext cx="3148987" cy="50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2" name="Chart 21"/>
          <p:cNvGraphicFramePr>
            <a:graphicFrameLocks/>
          </p:cNvGraphicFramePr>
          <p:nvPr>
            <p:extLst>
              <p:ext uri="{D42A27DB-BD31-4B8C-83A1-F6EECF244321}">
                <p14:modId xmlns:p14="http://schemas.microsoft.com/office/powerpoint/2010/main" val="2128107545"/>
              </p:ext>
            </p:extLst>
          </p:nvPr>
        </p:nvGraphicFramePr>
        <p:xfrm>
          <a:off x="4662264" y="1188244"/>
          <a:ext cx="2592288" cy="8640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Chart 22"/>
          <p:cNvGraphicFramePr>
            <a:graphicFrameLocks/>
          </p:cNvGraphicFramePr>
          <p:nvPr>
            <p:extLst>
              <p:ext uri="{D42A27DB-BD31-4B8C-83A1-F6EECF244321}">
                <p14:modId xmlns:p14="http://schemas.microsoft.com/office/powerpoint/2010/main" val="3019957452"/>
              </p:ext>
            </p:extLst>
          </p:nvPr>
        </p:nvGraphicFramePr>
        <p:xfrm>
          <a:off x="4662264" y="2412380"/>
          <a:ext cx="2664296" cy="9361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4" name="Chart 23"/>
          <p:cNvGraphicFramePr>
            <a:graphicFrameLocks/>
          </p:cNvGraphicFramePr>
          <p:nvPr>
            <p:extLst>
              <p:ext uri="{D42A27DB-BD31-4B8C-83A1-F6EECF244321}">
                <p14:modId xmlns:p14="http://schemas.microsoft.com/office/powerpoint/2010/main" val="3758833000"/>
              </p:ext>
            </p:extLst>
          </p:nvPr>
        </p:nvGraphicFramePr>
        <p:xfrm>
          <a:off x="4662264" y="3852540"/>
          <a:ext cx="2592288" cy="9361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5" name="Chart 24"/>
          <p:cNvGraphicFramePr>
            <a:graphicFrameLocks/>
          </p:cNvGraphicFramePr>
          <p:nvPr>
            <p:extLst>
              <p:ext uri="{D42A27DB-BD31-4B8C-83A1-F6EECF244321}">
                <p14:modId xmlns:p14="http://schemas.microsoft.com/office/powerpoint/2010/main" val="946182256"/>
              </p:ext>
            </p:extLst>
          </p:nvPr>
        </p:nvGraphicFramePr>
        <p:xfrm>
          <a:off x="4662264" y="5220692"/>
          <a:ext cx="2592288" cy="864096"/>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301995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bwMode="auto">
          <a:xfrm>
            <a:off x="8833896" y="6733858"/>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14</a:t>
            </a:r>
            <a:endParaRPr lang="en-GB" sz="1000" b="1" dirty="0"/>
          </a:p>
        </p:txBody>
      </p:sp>
      <p:sp>
        <p:nvSpPr>
          <p:cNvPr id="12" name="Text Box 4"/>
          <p:cNvSpPr txBox="1">
            <a:spLocks noChangeArrowheads="1"/>
          </p:cNvSpPr>
          <p:nvPr/>
        </p:nvSpPr>
        <p:spPr bwMode="auto">
          <a:xfrm>
            <a:off x="89757" y="468164"/>
            <a:ext cx="8856983" cy="265171"/>
          </a:xfrm>
          <a:prstGeom prst="rect">
            <a:avLst/>
          </a:prstGeom>
          <a:noFill/>
          <a:ln w="9525">
            <a:noFill/>
            <a:miter lim="800000"/>
            <a:headEnd/>
            <a:tailEnd/>
          </a:ln>
        </p:spPr>
        <p:txBody>
          <a:bodyPr wrap="square" lIns="92364" tIns="46181" rIns="92364" bIns="46181">
            <a:spAutoFit/>
          </a:bodyPr>
          <a:lstStyle/>
          <a:p>
            <a:pPr algn="ctr">
              <a:spcBef>
                <a:spcPts val="606"/>
              </a:spcBef>
            </a:pPr>
            <a:r>
              <a:rPr lang="en-GB" altLang="en-US" sz="1100" b="1" dirty="0">
                <a:latin typeface="Arial" panose="020B0604020202020204" pitchFamily="34" charset="0"/>
                <a:cs typeface="Arial" panose="020B0604020202020204" pitchFamily="34" charset="0"/>
              </a:rPr>
              <a:t>Workforce – </a:t>
            </a:r>
            <a:r>
              <a:rPr lang="en-GB" altLang="en-US" sz="1100" b="1" dirty="0" smtClean="0">
                <a:latin typeface="Arial" panose="020B0604020202020204" pitchFamily="34" charset="0"/>
                <a:cs typeface="Arial" panose="020B0604020202020204" pitchFamily="34" charset="0"/>
              </a:rPr>
              <a:t>Appraisal, Labour Turnover, Sickness Absence, Recruitment Rate</a:t>
            </a:r>
            <a:endParaRPr lang="en-GB" altLang="en-US" sz="1100" b="1" dirty="0">
              <a:latin typeface="Arial" panose="020B0604020202020204" pitchFamily="34" charset="0"/>
              <a:cs typeface="Arial" panose="020B0604020202020204" pitchFamily="34" charset="0"/>
            </a:endParaRPr>
          </a:p>
        </p:txBody>
      </p:sp>
      <p:graphicFrame>
        <p:nvGraphicFramePr>
          <p:cNvPr id="17" name="Diagram 16"/>
          <p:cNvGraphicFramePr/>
          <p:nvPr>
            <p:extLst>
              <p:ext uri="{D42A27DB-BD31-4B8C-83A1-F6EECF244321}">
                <p14:modId xmlns:p14="http://schemas.microsoft.com/office/powerpoint/2010/main" val="3334994860"/>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9576" y="6420969"/>
            <a:ext cx="5580000" cy="534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Table 14"/>
          <p:cNvGraphicFramePr>
            <a:graphicFrameLocks noGrp="1"/>
          </p:cNvGraphicFramePr>
          <p:nvPr>
            <p:extLst>
              <p:ext uri="{D42A27DB-BD31-4B8C-83A1-F6EECF244321}">
                <p14:modId xmlns:p14="http://schemas.microsoft.com/office/powerpoint/2010/main" val="1066776493"/>
              </p:ext>
            </p:extLst>
          </p:nvPr>
        </p:nvGraphicFramePr>
        <p:xfrm>
          <a:off x="76044" y="4860652"/>
          <a:ext cx="8931160" cy="1447800"/>
        </p:xfrm>
        <a:graphic>
          <a:graphicData uri="http://schemas.openxmlformats.org/drawingml/2006/table">
            <a:tbl>
              <a:tblPr firstRow="1" bandRow="1">
                <a:tableStyleId>{5C22544A-7EE6-4342-B048-85BDC9FD1C3A}</a:tableStyleId>
              </a:tblPr>
              <a:tblGrid>
                <a:gridCol w="720079"/>
                <a:gridCol w="1095026"/>
                <a:gridCol w="633166"/>
                <a:gridCol w="576064"/>
                <a:gridCol w="612068"/>
                <a:gridCol w="648072"/>
                <a:gridCol w="1008112"/>
                <a:gridCol w="576064"/>
                <a:gridCol w="3062509"/>
              </a:tblGrid>
              <a:tr h="348774">
                <a:tc>
                  <a:txBody>
                    <a:bodyPr/>
                    <a:lstStyle/>
                    <a:p>
                      <a:pPr algn="ctr"/>
                      <a:r>
                        <a:rPr lang="en-GB" sz="1000" dirty="0" smtClean="0">
                          <a:latin typeface="Arial" panose="020B0604020202020204" pitchFamily="34" charset="0"/>
                          <a:cs typeface="Arial" panose="020B0604020202020204" pitchFamily="34" charset="0"/>
                        </a:rPr>
                        <a:t>Indicator</a:t>
                      </a:r>
                      <a:r>
                        <a:rPr lang="en-GB" sz="1000" baseline="0" dirty="0" smtClean="0">
                          <a:latin typeface="Arial" panose="020B0604020202020204" pitchFamily="34" charset="0"/>
                          <a:cs typeface="Arial" panose="020B0604020202020204" pitchFamily="34" charset="0"/>
                        </a:rPr>
                        <a:t> No.</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chemeClr val="bg1"/>
                          </a:solidFill>
                          <a:effectLst/>
                          <a:latin typeface="Arial"/>
                        </a:rPr>
                        <a:t>Indicator </a:t>
                      </a:r>
                    </a:p>
                    <a:p>
                      <a:pPr algn="ct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FFFFFF"/>
                          </a:solidFill>
                          <a:effectLst/>
                          <a:latin typeface="Arial"/>
                        </a:rPr>
                        <a:t>17/18 outturn</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FFFFFF"/>
                          </a:solidFill>
                          <a:effectLst/>
                          <a:latin typeface="Arial"/>
                        </a:rPr>
                        <a:t>18/19 Target</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FFFFFF"/>
                          </a:solidFill>
                          <a:effectLst/>
                          <a:latin typeface="Arial" panose="020B0604020202020204" pitchFamily="34" charset="0"/>
                          <a:cs typeface="Arial" panose="020B0604020202020204" pitchFamily="34" charset="0"/>
                        </a:rPr>
                        <a:t>Numer-ator</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FFFFFF"/>
                          </a:solidFill>
                          <a:effectLst/>
                          <a:latin typeface="Arial" panose="020B0604020202020204" pitchFamily="34" charset="0"/>
                          <a:cs typeface="Arial" panose="020B0604020202020204" pitchFamily="34" charset="0"/>
                        </a:rPr>
                        <a:t>Denom-inator</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FFFFFF"/>
                          </a:solidFill>
                          <a:effectLst/>
                          <a:latin typeface="Arial"/>
                        </a:rPr>
                        <a:t>Current Performance</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r>
                        <a:rPr lang="en-GB" sz="1000" dirty="0" smtClean="0">
                          <a:latin typeface="Arial" panose="020B0604020202020204" pitchFamily="34" charset="0"/>
                          <a:cs typeface="Arial" panose="020B0604020202020204" pitchFamily="34" charset="0"/>
                        </a:rPr>
                        <a:t>18/19 Fore-cast</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r>
                        <a:rPr lang="en-GB" sz="1000" dirty="0" smtClean="0">
                          <a:latin typeface="Arial" panose="020B0604020202020204" pitchFamily="34" charset="0"/>
                          <a:cs typeface="Arial" panose="020B0604020202020204" pitchFamily="34" charset="0"/>
                        </a:rPr>
                        <a:t>Graph</a:t>
                      </a:r>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r>
              <a:tr h="370840">
                <a:tc>
                  <a:txBody>
                    <a:bodyPr/>
                    <a:lstStyle/>
                    <a:p>
                      <a:pPr marL="0" marR="0" indent="0" algn="ctr" defTabSz="923727" rtl="0" eaLnBrk="1" fontAlgn="auto" latinLnBrk="0" hangingPunct="1">
                        <a:lnSpc>
                          <a:spcPct val="100000"/>
                        </a:lnSpc>
                        <a:spcBef>
                          <a:spcPts val="0"/>
                        </a:spcBef>
                        <a:spcAft>
                          <a:spcPts val="0"/>
                        </a:spcAft>
                        <a:buClrTx/>
                        <a:buSzTx/>
                        <a:buFontTx/>
                        <a:buNone/>
                        <a:tabLst/>
                        <a:defRPr/>
                      </a:pPr>
                      <a:r>
                        <a:rPr lang="en-GB" sz="1050" b="0" i="0" u="none" strike="noStrike" dirty="0" smtClean="0">
                          <a:solidFill>
                            <a:srgbClr val="000000"/>
                          </a:solidFill>
                          <a:effectLst/>
                          <a:latin typeface="Arial"/>
                        </a:rPr>
                        <a:t>Q21</a:t>
                      </a:r>
                    </a:p>
                    <a:p>
                      <a:pPr algn="ctr"/>
                      <a:endParaRPr lang="en-GB"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23727" rtl="0" eaLnBrk="1" fontAlgn="auto" latinLnBrk="0" hangingPunct="1">
                        <a:lnSpc>
                          <a:spcPct val="100000"/>
                        </a:lnSpc>
                        <a:spcBef>
                          <a:spcPts val="0"/>
                        </a:spcBef>
                        <a:spcAft>
                          <a:spcPts val="0"/>
                        </a:spcAft>
                        <a:buClrTx/>
                        <a:buSzTx/>
                        <a:buFontTx/>
                        <a:buNone/>
                        <a:tabLst/>
                        <a:defRPr/>
                      </a:pPr>
                      <a:r>
                        <a:rPr lang="en-GB" sz="1050" b="0" i="0" u="none" strike="noStrike" dirty="0" smtClean="0">
                          <a:solidFill>
                            <a:srgbClr val="000000"/>
                          </a:solidFill>
                          <a:effectLst/>
                          <a:latin typeface="Arial"/>
                        </a:rPr>
                        <a:t>% Recruitment rate </a:t>
                      </a:r>
                      <a:r>
                        <a:rPr lang="en-GB" sz="800" b="0" i="0" u="none" strike="noStrike" dirty="0" smtClean="0">
                          <a:solidFill>
                            <a:srgbClr val="000000"/>
                          </a:solidFill>
                          <a:effectLst/>
                          <a:latin typeface="Arial"/>
                        </a:rPr>
                        <a:t>(N</a:t>
                      </a:r>
                      <a:r>
                        <a:rPr lang="en-GB" sz="800" b="0" i="0" u="none" strike="noStrike" baseline="0" dirty="0" smtClean="0">
                          <a:solidFill>
                            <a:srgbClr val="000000"/>
                          </a:solidFill>
                          <a:effectLst/>
                          <a:latin typeface="Arial"/>
                        </a:rPr>
                        <a:t>umber of posts being actively recruited to as a percentage of staff in post)</a:t>
                      </a:r>
                      <a:endParaRPr lang="en-GB" sz="800" i="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dirty="0" smtClean="0">
                          <a:latin typeface="Arial" panose="020B0604020202020204" pitchFamily="34" charset="0"/>
                          <a:cs typeface="Arial" panose="020B0604020202020204" pitchFamily="34" charset="0"/>
                        </a:rPr>
                        <a:t>7.48%</a:t>
                      </a:r>
                      <a:endParaRPr lang="en-GB" sz="105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1050" dirty="0" smtClean="0">
                          <a:latin typeface="Arial" panose="020B0604020202020204" pitchFamily="34" charset="0"/>
                          <a:cs typeface="Arial" panose="020B0604020202020204" pitchFamily="34" charset="0"/>
                        </a:rPr>
                        <a:t>10% or less</a:t>
                      </a:r>
                      <a:endParaRPr lang="en-GB" sz="105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smtClean="0">
                          <a:latin typeface="Arial" panose="020B0604020202020204" pitchFamily="34" charset="0"/>
                          <a:cs typeface="Arial" panose="020B0604020202020204" pitchFamily="34" charset="0"/>
                        </a:rPr>
                        <a:t>227</a:t>
                      </a:r>
                      <a:endParaRPr lang="en-GB" sz="105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smtClean="0">
                          <a:latin typeface="Arial" panose="020B0604020202020204" pitchFamily="34" charset="0"/>
                          <a:cs typeface="Arial" panose="020B0604020202020204" pitchFamily="34" charset="0"/>
                        </a:rPr>
                        <a:t>3033</a:t>
                      </a:r>
                      <a:endParaRPr lang="en-GB" sz="105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smtClean="0">
                          <a:latin typeface="Arial" panose="020B0604020202020204" pitchFamily="34" charset="0"/>
                          <a:cs typeface="Arial" panose="020B0604020202020204" pitchFamily="34" charset="0"/>
                        </a:rPr>
                        <a:t>7.48%</a:t>
                      </a:r>
                      <a:endParaRPr lang="en-GB" sz="105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GB"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GB"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01730963"/>
              </p:ext>
            </p:extLst>
          </p:nvPr>
        </p:nvGraphicFramePr>
        <p:xfrm>
          <a:off x="197768" y="763109"/>
          <a:ext cx="7632848" cy="3953527"/>
        </p:xfrm>
        <a:graphic>
          <a:graphicData uri="http://schemas.openxmlformats.org/drawingml/2006/table">
            <a:tbl>
              <a:tblPr/>
              <a:tblGrid>
                <a:gridCol w="575306"/>
                <a:gridCol w="1366351"/>
                <a:gridCol w="503393"/>
                <a:gridCol w="507279"/>
                <a:gridCol w="862959"/>
                <a:gridCol w="575306"/>
                <a:gridCol w="3242254"/>
              </a:tblGrid>
              <a:tr h="305099">
                <a:tc>
                  <a:txBody>
                    <a:bodyPr/>
                    <a:lstStyle/>
                    <a:p>
                      <a:pPr algn="ctr" fontAlgn="ctr"/>
                      <a:r>
                        <a:rPr lang="en-GB" sz="1050" b="1" i="0" u="none" strike="noStrike" dirty="0">
                          <a:solidFill>
                            <a:schemeClr val="bg1"/>
                          </a:solidFill>
                          <a:effectLst/>
                          <a:latin typeface="Arial" panose="020B0604020202020204" pitchFamily="34" charset="0"/>
                          <a:cs typeface="Arial" panose="020B0604020202020204" pitchFamily="34" charset="0"/>
                        </a:rPr>
                        <a:t>Indicator</a:t>
                      </a:r>
                      <a:br>
                        <a:rPr lang="en-GB" sz="1050" b="1" i="0" u="none" strike="noStrike" dirty="0">
                          <a:solidFill>
                            <a:schemeClr val="bg1"/>
                          </a:solidFill>
                          <a:effectLst/>
                          <a:latin typeface="Arial" panose="020B0604020202020204" pitchFamily="34" charset="0"/>
                          <a:cs typeface="Arial" panose="020B0604020202020204" pitchFamily="34" charset="0"/>
                        </a:rPr>
                      </a:br>
                      <a:r>
                        <a:rPr lang="en-GB" sz="1050" b="1" i="0" u="none" strike="noStrike" dirty="0">
                          <a:solidFill>
                            <a:schemeClr val="bg1"/>
                          </a:solidFill>
                          <a:effectLst/>
                          <a:latin typeface="Arial" panose="020B0604020202020204" pitchFamily="34" charset="0"/>
                          <a:cs typeface="Arial" panose="020B0604020202020204" pitchFamily="34"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FF"/>
                    </a:solidFill>
                  </a:tcPr>
                </a:tc>
                <a:tc>
                  <a:txBody>
                    <a:bodyPr/>
                    <a:lstStyle/>
                    <a:p>
                      <a:pPr algn="ctr" fontAlgn="ctr"/>
                      <a:r>
                        <a:rPr lang="en-GB" sz="1050" b="1" i="0" u="none" strike="noStrike" dirty="0">
                          <a:solidFill>
                            <a:schemeClr val="bg1"/>
                          </a:solidFill>
                          <a:effectLst/>
                          <a:latin typeface="Arial" panose="020B0604020202020204" pitchFamily="34" charset="0"/>
                          <a:cs typeface="Arial" panose="020B0604020202020204" pitchFamily="34" charset="0"/>
                        </a:rPr>
                        <a:t>Indicator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17/18 Outturn</a:t>
                      </a:r>
                      <a:endParaRPr lang="en-GB" sz="1050" b="1" i="0" u="none" strike="noStrike" dirty="0">
                        <a:solidFill>
                          <a:srgbClr val="FFFFFF"/>
                        </a:solidFill>
                        <a:effectLst/>
                        <a:latin typeface="Arial" panose="020B0604020202020204" pitchFamily="34" charset="0"/>
                        <a:cs typeface="Arial" panose="020B0604020202020204" pitchFamily="34" charset="0"/>
                      </a:endParaRP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18/19 </a:t>
                      </a:r>
                      <a:r>
                        <a:rPr lang="en-GB" sz="1050" b="1" i="0" u="none" strike="noStrike" dirty="0">
                          <a:solidFill>
                            <a:srgbClr val="FFFFFF"/>
                          </a:solidFill>
                          <a:effectLst/>
                          <a:latin typeface="Arial" panose="020B0604020202020204" pitchFamily="34" charset="0"/>
                          <a:cs typeface="Arial" panose="020B0604020202020204" pitchFamily="34" charset="0"/>
                        </a:rPr>
                        <a:t>Target</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a:solidFill>
                            <a:srgbClr val="FFFFFF"/>
                          </a:solidFill>
                          <a:effectLst/>
                          <a:latin typeface="Arial" panose="020B0604020202020204" pitchFamily="34" charset="0"/>
                          <a:cs typeface="Arial" panose="020B0604020202020204" pitchFamily="34" charset="0"/>
                        </a:rPr>
                        <a:t>Current Performance </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18/19 Forecast</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rtl="0" fontAlgn="ctr"/>
                      <a:r>
                        <a:rPr lang="en-GB" sz="1050" b="1" i="0" u="none" strike="noStrike" dirty="0" smtClean="0">
                          <a:solidFill>
                            <a:srgbClr val="FFFFFF"/>
                          </a:solidFill>
                          <a:effectLst/>
                          <a:latin typeface="Arial" panose="020B0604020202020204" pitchFamily="34" charset="0"/>
                          <a:cs typeface="Arial" panose="020B0604020202020204" pitchFamily="34" charset="0"/>
                        </a:rPr>
                        <a:t>Graph</a:t>
                      </a:r>
                    </a:p>
                  </a:txBody>
                  <a:tcPr marL="7650" marR="7650" marT="7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r>
              <a:tr h="1177454">
                <a:tc>
                  <a:txBody>
                    <a:bodyPr/>
                    <a:lstStyle/>
                    <a:p>
                      <a:pPr algn="ctr" fontAlgn="ctr"/>
                      <a:r>
                        <a:rPr lang="en-GB" sz="1050" b="0" i="0" u="none" strike="noStrike" dirty="0" smtClean="0">
                          <a:solidFill>
                            <a:srgbClr val="000000"/>
                          </a:solidFill>
                          <a:effectLst/>
                          <a:latin typeface="Arial" panose="020B0604020202020204" pitchFamily="34" charset="0"/>
                          <a:cs typeface="Arial" panose="020B0604020202020204" pitchFamily="34" charset="0"/>
                        </a:rPr>
                        <a:t>Q18</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a:solidFill>
                            <a:srgbClr val="000000"/>
                          </a:solidFill>
                          <a:effectLst/>
                          <a:latin typeface="Arial" panose="020B0604020202020204" pitchFamily="34" charset="0"/>
                          <a:cs typeface="Arial" panose="020B0604020202020204" pitchFamily="34" charset="0"/>
                        </a:rPr>
                        <a:t>% Staff </a:t>
                      </a:r>
                      <a:r>
                        <a:rPr lang="en-GB" sz="1050" b="0" i="0" u="none" strike="noStrike" dirty="0" smtClean="0">
                          <a:solidFill>
                            <a:srgbClr val="000000"/>
                          </a:solidFill>
                          <a:effectLst/>
                          <a:latin typeface="Arial" panose="020B0604020202020204" pitchFamily="34" charset="0"/>
                          <a:cs typeface="Arial" panose="020B0604020202020204" pitchFamily="34" charset="0"/>
                        </a:rPr>
                        <a:t>Receiving</a:t>
                      </a:r>
                    </a:p>
                    <a:p>
                      <a:pPr algn="l" fontAlgn="ctr"/>
                      <a:r>
                        <a:rPr lang="en-GB" sz="1050" b="0" i="0" u="none" strike="noStrike" dirty="0" smtClean="0">
                          <a:solidFill>
                            <a:srgbClr val="000000"/>
                          </a:solidFill>
                          <a:effectLst/>
                          <a:latin typeface="Arial" panose="020B0604020202020204" pitchFamily="34" charset="0"/>
                          <a:cs typeface="Arial" panose="020B0604020202020204" pitchFamily="34" charset="0"/>
                        </a:rPr>
                        <a:t>    </a:t>
                      </a:r>
                      <a:r>
                        <a:rPr lang="en-GB" sz="1050" b="0" i="0" u="none" strike="noStrike" dirty="0">
                          <a:solidFill>
                            <a:srgbClr val="000000"/>
                          </a:solidFill>
                          <a:effectLst/>
                          <a:latin typeface="Arial" panose="020B0604020202020204" pitchFamily="34" charset="0"/>
                          <a:cs typeface="Arial" panose="020B0604020202020204" pitchFamily="34" charset="0"/>
                        </a:rPr>
                        <a:t>Appraisal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79.01%</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80%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b="0" i="0" u="none" strike="noStrike" dirty="0" smtClean="0">
                          <a:solidFill>
                            <a:srgbClr val="000000"/>
                          </a:solidFill>
                          <a:effectLst/>
                          <a:latin typeface="Arial" panose="020B0604020202020204" pitchFamily="34" charset="0"/>
                          <a:cs typeface="Arial" panose="020B0604020202020204" pitchFamily="34" charset="0"/>
                        </a:rPr>
                        <a:t>78.67%</a:t>
                      </a:r>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endParaRPr lang="en-GB" sz="1100" b="0" i="0" u="none" strike="noStrike" dirty="0">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ctr"/>
                      <a:endParaRPr lang="en-GB" sz="1000" b="0" i="0" u="none" strike="noStrike" dirty="0">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0120">
                <a:tc>
                  <a:txBody>
                    <a:bodyPr/>
                    <a:lstStyle/>
                    <a:p>
                      <a:pPr algn="ctr" fontAlgn="ctr"/>
                      <a:r>
                        <a:rPr lang="en-GB" sz="1050" b="0" i="0" u="none" strike="noStrike" dirty="0" smtClean="0">
                          <a:solidFill>
                            <a:srgbClr val="000000"/>
                          </a:solidFill>
                          <a:effectLst/>
                          <a:latin typeface="Arial" panose="020B0604020202020204" pitchFamily="34" charset="0"/>
                          <a:cs typeface="Arial" panose="020B0604020202020204" pitchFamily="34" charset="0"/>
                        </a:rPr>
                        <a:t>Q19</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smtClean="0">
                          <a:solidFill>
                            <a:srgbClr val="000000"/>
                          </a:solidFill>
                          <a:effectLst/>
                          <a:latin typeface="Arial" panose="020B0604020202020204" pitchFamily="34" charset="0"/>
                          <a:cs typeface="Arial" panose="020B0604020202020204" pitchFamily="34" charset="0"/>
                        </a:rPr>
                        <a:t>% Labour Turnover</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11.30%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50" b="0" i="0" u="none" strike="noStrike" dirty="0" smtClean="0">
                          <a:solidFill>
                            <a:srgbClr val="000000"/>
                          </a:solidFill>
                          <a:effectLst/>
                          <a:latin typeface="Arial" panose="020B0604020202020204" pitchFamily="34" charset="0"/>
                          <a:cs typeface="Arial" panose="020B0604020202020204" pitchFamily="34" charset="0"/>
                        </a:rPr>
                        <a:t>10% or less</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b="0" i="0" u="none" strike="noStrike" dirty="0" smtClean="0">
                          <a:solidFill>
                            <a:srgbClr val="000000"/>
                          </a:solidFill>
                          <a:effectLst/>
                          <a:latin typeface="Arial"/>
                        </a:rPr>
                        <a:t>11.14%</a:t>
                      </a:r>
                      <a:endParaRPr lang="en-GB" sz="11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en-GB" sz="1400" b="0" i="0" u="none" strike="noStrike" dirty="0">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23727" rtl="0" eaLnBrk="1" fontAlgn="ctr" latinLnBrk="0" hangingPunct="1">
                        <a:lnSpc>
                          <a:spcPct val="100000"/>
                        </a:lnSpc>
                        <a:spcBef>
                          <a:spcPts val="0"/>
                        </a:spcBef>
                        <a:spcAft>
                          <a:spcPts val="0"/>
                        </a:spcAft>
                        <a:buClrTx/>
                        <a:buSzTx/>
                        <a:buFontTx/>
                        <a:buNone/>
                        <a:tabLst/>
                        <a:defRPr/>
                      </a:pPr>
                      <a:endParaRPr lang="en-GB" sz="1050" b="0" i="0" u="none" strike="noStrike" dirty="0" smtClean="0">
                        <a:effectLst/>
                        <a:latin typeface="Arial" panose="020B0604020202020204" pitchFamily="34" charset="0"/>
                        <a:cs typeface="Arial" panose="020B0604020202020204" pitchFamily="34" charset="0"/>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8152">
                <a:tc>
                  <a:txBody>
                    <a:bodyPr/>
                    <a:lstStyle/>
                    <a:p>
                      <a:pPr algn="ctr" fontAlgn="ctr"/>
                      <a:r>
                        <a:rPr lang="en-GB" sz="1050" b="0" i="0" u="none" strike="noStrike" dirty="0" smtClean="0">
                          <a:solidFill>
                            <a:srgbClr val="000000"/>
                          </a:solidFill>
                          <a:effectLst/>
                          <a:latin typeface="Arial" panose="020B0604020202020204" pitchFamily="34" charset="0"/>
                          <a:cs typeface="Arial" panose="020B0604020202020204" pitchFamily="34" charset="0"/>
                        </a:rPr>
                        <a:t>Q20</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050" b="0" i="0" u="none" strike="noStrike" dirty="0">
                          <a:solidFill>
                            <a:srgbClr val="000000"/>
                          </a:solidFill>
                          <a:effectLst/>
                          <a:latin typeface="Arial" panose="020B0604020202020204" pitchFamily="34" charset="0"/>
                          <a:cs typeface="Arial" panose="020B0604020202020204" pitchFamily="34" charset="0"/>
                        </a:rPr>
                        <a:t>% Sickness absence </a:t>
                      </a:r>
                      <a:r>
                        <a:rPr lang="en-GB" sz="1050" b="0" i="0" u="none" strike="noStrike" dirty="0" smtClean="0">
                          <a:solidFill>
                            <a:srgbClr val="000000"/>
                          </a:solidFill>
                          <a:effectLst/>
                          <a:latin typeface="Arial" panose="020B0604020202020204" pitchFamily="34" charset="0"/>
                          <a:cs typeface="Arial" panose="020B0604020202020204" pitchFamily="34" charset="0"/>
                        </a:rPr>
                        <a:t>rate </a:t>
                      </a:r>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50" b="0" i="0" u="none" strike="noStrike" dirty="0" smtClean="0">
                          <a:solidFill>
                            <a:srgbClr val="000000"/>
                          </a:solidFill>
                          <a:effectLst/>
                          <a:latin typeface="Arial"/>
                        </a:rPr>
                        <a:t>4.96%</a:t>
                      </a:r>
                      <a:endParaRPr lang="en-GB" sz="1050" b="0" i="0" u="none" strike="noStrike" dirty="0">
                        <a:solidFill>
                          <a:srgbClr val="000000"/>
                        </a:solidFill>
                        <a:effectLst/>
                        <a:latin typeface="Arial"/>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50" b="0" i="0" u="none" strike="noStrike" dirty="0" smtClean="0">
                          <a:solidFill>
                            <a:srgbClr val="000000"/>
                          </a:solidFill>
                          <a:effectLst/>
                          <a:latin typeface="Arial"/>
                        </a:rPr>
                        <a:t>4%</a:t>
                      </a:r>
                    </a:p>
                    <a:p>
                      <a:pPr algn="ctr" rtl="0" fontAlgn="ctr"/>
                      <a:r>
                        <a:rPr lang="en-GB" sz="1050" b="0" i="0" u="none" strike="noStrike" dirty="0" smtClean="0">
                          <a:solidFill>
                            <a:srgbClr val="000000"/>
                          </a:solidFill>
                          <a:effectLst/>
                          <a:latin typeface="Arial"/>
                        </a:rPr>
                        <a:t> or less</a:t>
                      </a:r>
                      <a:endParaRPr lang="en-GB" sz="1050" b="0" i="0" u="none" strike="noStrike" dirty="0">
                        <a:solidFill>
                          <a:srgbClr val="000000"/>
                        </a:solidFill>
                        <a:effectLst/>
                        <a:latin typeface="Arial"/>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100" b="0" i="0" u="none" strike="noStrike" dirty="0" smtClean="0">
                          <a:solidFill>
                            <a:srgbClr val="000000"/>
                          </a:solidFill>
                          <a:effectLst/>
                          <a:latin typeface="Arial"/>
                        </a:rPr>
                        <a:t>4.66%</a:t>
                      </a:r>
                      <a:endParaRPr lang="en-GB" sz="11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endParaRPr lang="en-GB" sz="11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just" defTabSz="923727" rtl="0" eaLnBrk="1" fontAlgn="ctr" latinLnBrk="0" hangingPunct="1">
                        <a:lnSpc>
                          <a:spcPct val="100000"/>
                        </a:lnSpc>
                        <a:spcBef>
                          <a:spcPts val="0"/>
                        </a:spcBef>
                        <a:spcAft>
                          <a:spcPts val="0"/>
                        </a:spcAft>
                        <a:buClrTx/>
                        <a:buSzTx/>
                        <a:buFontTx/>
                        <a:buNone/>
                        <a:tabLst/>
                        <a:defRPr/>
                      </a:pPr>
                      <a:endParaRPr lang="en-GB" sz="1050" b="0" i="0" u="none" strike="noStrike" dirty="0">
                        <a:effectLst/>
                        <a:latin typeface="Arial"/>
                      </a:endParaRPr>
                    </a:p>
                  </a:txBody>
                  <a:tcPr marL="7650" marR="7650" marT="7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2" name="Chart 21"/>
          <p:cNvGraphicFramePr>
            <a:graphicFrameLocks/>
          </p:cNvGraphicFramePr>
          <p:nvPr>
            <p:extLst>
              <p:ext uri="{D42A27DB-BD31-4B8C-83A1-F6EECF244321}">
                <p14:modId xmlns:p14="http://schemas.microsoft.com/office/powerpoint/2010/main" val="3848848416"/>
              </p:ext>
            </p:extLst>
          </p:nvPr>
        </p:nvGraphicFramePr>
        <p:xfrm>
          <a:off x="5982868" y="5436716"/>
          <a:ext cx="2963872" cy="8640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Chart 22"/>
          <p:cNvGraphicFramePr>
            <a:graphicFrameLocks/>
          </p:cNvGraphicFramePr>
          <p:nvPr>
            <p:extLst>
              <p:ext uri="{D42A27DB-BD31-4B8C-83A1-F6EECF244321}">
                <p14:modId xmlns:p14="http://schemas.microsoft.com/office/powerpoint/2010/main" val="936068746"/>
              </p:ext>
            </p:extLst>
          </p:nvPr>
        </p:nvGraphicFramePr>
        <p:xfrm>
          <a:off x="4662264" y="3420492"/>
          <a:ext cx="3096344" cy="122413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4" name="Chart 23"/>
          <p:cNvGraphicFramePr>
            <a:graphicFrameLocks/>
          </p:cNvGraphicFramePr>
          <p:nvPr>
            <p:extLst>
              <p:ext uri="{D42A27DB-BD31-4B8C-83A1-F6EECF244321}">
                <p14:modId xmlns:p14="http://schemas.microsoft.com/office/powerpoint/2010/main" val="4095547626"/>
              </p:ext>
            </p:extLst>
          </p:nvPr>
        </p:nvGraphicFramePr>
        <p:xfrm>
          <a:off x="4662264" y="2268364"/>
          <a:ext cx="2998622" cy="108012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5" name="Chart 24"/>
          <p:cNvGraphicFramePr>
            <a:graphicFrameLocks/>
          </p:cNvGraphicFramePr>
          <p:nvPr>
            <p:extLst>
              <p:ext uri="{D42A27DB-BD31-4B8C-83A1-F6EECF244321}">
                <p14:modId xmlns:p14="http://schemas.microsoft.com/office/powerpoint/2010/main" val="2612250287"/>
              </p:ext>
            </p:extLst>
          </p:nvPr>
        </p:nvGraphicFramePr>
        <p:xfrm>
          <a:off x="4662264" y="1116236"/>
          <a:ext cx="3024336" cy="1008112"/>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50525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a:grpSpLocks/>
          </p:cNvGrpSpPr>
          <p:nvPr/>
        </p:nvGrpSpPr>
        <p:grpSpPr bwMode="auto">
          <a:xfrm>
            <a:off x="2765373" y="5020718"/>
            <a:ext cx="126673" cy="149550"/>
            <a:chOff x="214583" y="47304"/>
            <a:chExt cx="738000" cy="1076648"/>
          </a:xfrm>
        </p:grpSpPr>
        <p:sp>
          <p:nvSpPr>
            <p:cNvPr id="37" name="AutoShape 287"/>
            <p:cNvSpPr>
              <a:spLocks noChangeAspect="1" noChangeArrowheads="1"/>
            </p:cNvSpPr>
            <p:nvPr/>
          </p:nvSpPr>
          <p:spPr bwMode="auto">
            <a:xfrm rot="2397120" flipH="1" flipV="1">
              <a:off x="764194" y="516411"/>
              <a:ext cx="188389" cy="607541"/>
            </a:xfrm>
            <a:prstGeom prst="moon">
              <a:avLst>
                <a:gd name="adj" fmla="val 30764"/>
              </a:avLst>
            </a:prstGeom>
            <a:solidFill>
              <a:srgbClr val="FFFFFF"/>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dirty="0">
                <a:latin typeface="Calibri" pitchFamily="34" charset="0"/>
              </a:endParaRPr>
            </a:p>
          </p:txBody>
        </p:sp>
        <p:sp>
          <p:nvSpPr>
            <p:cNvPr id="38" name="AutoShape 286"/>
            <p:cNvSpPr>
              <a:spLocks noChangeAspect="1" noChangeArrowheads="1"/>
            </p:cNvSpPr>
            <p:nvPr/>
          </p:nvSpPr>
          <p:spPr bwMode="auto">
            <a:xfrm rot="2397120">
              <a:off x="214583" y="47304"/>
              <a:ext cx="188389" cy="607541"/>
            </a:xfrm>
            <a:prstGeom prst="moon">
              <a:avLst>
                <a:gd name="adj" fmla="val 30764"/>
              </a:avLst>
            </a:prstGeom>
            <a:solidFill>
              <a:srgbClr val="FFFFFF"/>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dirty="0">
                <a:latin typeface="Calibri" pitchFamily="34" charset="0"/>
              </a:endParaRPr>
            </a:p>
          </p:txBody>
        </p:sp>
      </p:grpSp>
      <p:sp>
        <p:nvSpPr>
          <p:cNvPr id="9" name="TextBox 8"/>
          <p:cNvSpPr txBox="1"/>
          <p:nvPr/>
        </p:nvSpPr>
        <p:spPr bwMode="auto">
          <a:xfrm>
            <a:off x="8833896" y="6659607"/>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15</a:t>
            </a:r>
            <a:endParaRPr lang="en-GB" sz="1000" b="1" dirty="0"/>
          </a:p>
        </p:txBody>
      </p:sp>
      <p:sp>
        <p:nvSpPr>
          <p:cNvPr id="8" name="TextBox 7"/>
          <p:cNvSpPr txBox="1"/>
          <p:nvPr/>
        </p:nvSpPr>
        <p:spPr>
          <a:xfrm>
            <a:off x="469411" y="705524"/>
            <a:ext cx="8241691" cy="376171"/>
          </a:xfrm>
          <a:prstGeom prst="rect">
            <a:avLst/>
          </a:prstGeom>
          <a:solidFill>
            <a:srgbClr val="0072CE"/>
          </a:solidFill>
          <a:ln>
            <a:solidFill>
              <a:schemeClr val="tx1"/>
            </a:solidFill>
          </a:ln>
        </p:spPr>
        <p:txBody>
          <a:bodyPr wrap="square" lIns="92373" tIns="46186" rIns="92373" bIns="46186" rtlCol="0">
            <a:spAutoFit/>
          </a:bodyPr>
          <a:lstStyle/>
          <a:p>
            <a:pPr algn="ctr"/>
            <a:r>
              <a:rPr lang="en-GB" b="1" dirty="0" smtClean="0">
                <a:solidFill>
                  <a:schemeClr val="bg1"/>
                </a:solidFill>
                <a:latin typeface="Arial" panose="020B0604020202020204" pitchFamily="34" charset="0"/>
                <a:cs typeface="Arial" panose="020B0604020202020204" pitchFamily="34" charset="0"/>
              </a:rPr>
              <a:t>Finance Key Measures</a:t>
            </a:r>
            <a:endParaRPr lang="en-GB" b="1" dirty="0">
              <a:solidFill>
                <a:schemeClr val="bg1"/>
              </a:solidFill>
              <a:latin typeface="Arial" panose="020B0604020202020204" pitchFamily="34" charset="0"/>
              <a:cs typeface="Arial" panose="020B0604020202020204" pitchFamily="34" charset="0"/>
            </a:endParaRPr>
          </a:p>
        </p:txBody>
      </p:sp>
      <p:graphicFrame>
        <p:nvGraphicFramePr>
          <p:cNvPr id="14" name="Diagram 13"/>
          <p:cNvGraphicFramePr/>
          <p:nvPr>
            <p:extLst>
              <p:ext uri="{D42A27DB-BD31-4B8C-83A1-F6EECF244321}">
                <p14:modId xmlns:p14="http://schemas.microsoft.com/office/powerpoint/2010/main" val="773054194"/>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87229370"/>
              </p:ext>
            </p:extLst>
          </p:nvPr>
        </p:nvGraphicFramePr>
        <p:xfrm>
          <a:off x="127000" y="1116013"/>
          <a:ext cx="8926513" cy="2163762"/>
        </p:xfrm>
        <a:graphic>
          <a:graphicData uri="http://schemas.openxmlformats.org/presentationml/2006/ole">
            <mc:AlternateContent xmlns:mc="http://schemas.openxmlformats.org/markup-compatibility/2006">
              <mc:Choice xmlns:v="urn:schemas-microsoft-com:vml" Requires="v">
                <p:oleObj spid="_x0000_s1140" name="Worksheet" r:id="rId9" imgW="9826344" imgH="2377476" progId="Excel.Sheet.12">
                  <p:link updateAutomatic="1"/>
                </p:oleObj>
              </mc:Choice>
              <mc:Fallback>
                <p:oleObj name="Worksheet" r:id="rId9" imgW="9826344" imgH="2377476" progId="Excel.Sheet.12">
                  <p:link updateAutomatic="1"/>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7000" y="1116013"/>
                        <a:ext cx="8926513"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3" name="Picture 2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25760" y="3904942"/>
            <a:ext cx="3945311" cy="530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25760" y="4711700"/>
            <a:ext cx="8892988"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Note for RAG for CIPs – 10% variance is Amber, over 10% is Red </a:t>
            </a:r>
          </a:p>
          <a:p>
            <a:r>
              <a:rPr lang="en-GB" sz="1100" dirty="0">
                <a:latin typeface="Arial" panose="020B0604020202020204" pitchFamily="34" charset="0"/>
                <a:cs typeface="Arial" panose="020B0604020202020204" pitchFamily="34" charset="0"/>
              </a:rPr>
              <a:t>Before taking into account the high risk CIP reserve performance is £121k behind plan.  A key focus remains recurrent scheme delivery and/or substitution and is subject to Finance, Business and Investment Committee scrutiny.</a:t>
            </a:r>
          </a:p>
        </p:txBody>
      </p:sp>
    </p:spTree>
    <p:extLst>
      <p:ext uri="{BB962C8B-B14F-4D97-AF65-F5344CB8AC3E}">
        <p14:creationId xmlns:p14="http://schemas.microsoft.com/office/powerpoint/2010/main" val="3117719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8793555" y="6724965"/>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2</a:t>
            </a:r>
            <a:endParaRPr lang="en-GB" sz="1000" b="1" dirty="0"/>
          </a:p>
        </p:txBody>
      </p:sp>
      <p:graphicFrame>
        <p:nvGraphicFramePr>
          <p:cNvPr id="4" name="Table 3"/>
          <p:cNvGraphicFramePr>
            <a:graphicFrameLocks noGrp="1"/>
          </p:cNvGraphicFramePr>
          <p:nvPr>
            <p:extLst>
              <p:ext uri="{D42A27DB-BD31-4B8C-83A1-F6EECF244321}">
                <p14:modId xmlns:p14="http://schemas.microsoft.com/office/powerpoint/2010/main" val="1845633109"/>
              </p:ext>
            </p:extLst>
          </p:nvPr>
        </p:nvGraphicFramePr>
        <p:xfrm>
          <a:off x="125760" y="539422"/>
          <a:ext cx="8928992" cy="5807502"/>
        </p:xfrm>
        <a:graphic>
          <a:graphicData uri="http://schemas.openxmlformats.org/drawingml/2006/table">
            <a:tbl>
              <a:tblPr firstRow="1" firstCol="1" bandRow="1"/>
              <a:tblGrid>
                <a:gridCol w="936104"/>
                <a:gridCol w="7416824"/>
                <a:gridCol w="576064"/>
              </a:tblGrid>
              <a:tr h="360040">
                <a:tc gridSpan="3">
                  <a:txBody>
                    <a:bodyPr/>
                    <a:lstStyle/>
                    <a:p>
                      <a:pPr algn="just">
                        <a:lnSpc>
                          <a:spcPct val="115000"/>
                        </a:lnSpc>
                        <a:spcAft>
                          <a:spcPts val="0"/>
                        </a:spcAft>
                      </a:pPr>
                      <a:r>
                        <a:rPr lang="en-GB" sz="1100" b="1" dirty="0">
                          <a:solidFill>
                            <a:schemeClr val="bg1"/>
                          </a:solidFill>
                          <a:effectLst/>
                          <a:latin typeface="Arial" panose="020B0604020202020204" pitchFamily="34" charset="0"/>
                          <a:ea typeface="Calibri"/>
                          <a:cs typeface="Arial" panose="020B0604020202020204" pitchFamily="34" charset="0"/>
                        </a:rPr>
                        <a:t>The purpose of this </a:t>
                      </a:r>
                      <a:r>
                        <a:rPr lang="en-GB" sz="1100" b="1" dirty="0" smtClean="0">
                          <a:solidFill>
                            <a:schemeClr val="bg1"/>
                          </a:solidFill>
                          <a:effectLst/>
                          <a:latin typeface="Arial" panose="020B0604020202020204" pitchFamily="34" charset="0"/>
                          <a:ea typeface="Calibri"/>
                          <a:cs typeface="Arial" panose="020B0604020202020204" pitchFamily="34" charset="0"/>
                        </a:rPr>
                        <a:t>Performance </a:t>
                      </a:r>
                      <a:r>
                        <a:rPr lang="en-GB" sz="1100" b="1" dirty="0">
                          <a:solidFill>
                            <a:schemeClr val="bg1"/>
                          </a:solidFill>
                          <a:effectLst/>
                          <a:latin typeface="Arial" panose="020B0604020202020204" pitchFamily="34" charset="0"/>
                          <a:ea typeface="Calibri"/>
                          <a:cs typeface="Arial" panose="020B0604020202020204" pitchFamily="34" charset="0"/>
                        </a:rPr>
                        <a:t>Report is to assist the </a:t>
                      </a:r>
                      <a:r>
                        <a:rPr lang="en-GB" sz="1100" b="1" dirty="0" smtClean="0">
                          <a:solidFill>
                            <a:schemeClr val="bg1"/>
                          </a:solidFill>
                          <a:effectLst/>
                          <a:latin typeface="Arial" panose="020B0604020202020204" pitchFamily="34" charset="0"/>
                          <a:ea typeface="Calibri"/>
                          <a:cs typeface="Arial" panose="020B0604020202020204" pitchFamily="34" charset="0"/>
                        </a:rPr>
                        <a:t>Council</a:t>
                      </a:r>
                      <a:r>
                        <a:rPr lang="en-GB" sz="1100" b="1" baseline="0" dirty="0" smtClean="0">
                          <a:solidFill>
                            <a:schemeClr val="bg1"/>
                          </a:solidFill>
                          <a:effectLst/>
                          <a:latin typeface="Arial" panose="020B0604020202020204" pitchFamily="34" charset="0"/>
                          <a:ea typeface="Calibri"/>
                          <a:cs typeface="Arial" panose="020B0604020202020204" pitchFamily="34" charset="0"/>
                        </a:rPr>
                        <a:t> of Governors i</a:t>
                      </a:r>
                      <a:r>
                        <a:rPr lang="en-GB" sz="1100" b="1" dirty="0" smtClean="0">
                          <a:solidFill>
                            <a:schemeClr val="bg1"/>
                          </a:solidFill>
                          <a:effectLst/>
                          <a:latin typeface="Arial" panose="020B0604020202020204" pitchFamily="34" charset="0"/>
                          <a:ea typeface="Calibri"/>
                          <a:cs typeface="Arial" panose="020B0604020202020204" pitchFamily="34" charset="0"/>
                        </a:rPr>
                        <a:t>n seeking assurance against the </a:t>
                      </a:r>
                      <a:r>
                        <a:rPr lang="en-GB" sz="1100" b="1" dirty="0">
                          <a:solidFill>
                            <a:schemeClr val="bg1"/>
                          </a:solidFill>
                          <a:effectLst/>
                          <a:latin typeface="Arial" panose="020B0604020202020204" pitchFamily="34" charset="0"/>
                          <a:ea typeface="Calibri"/>
                          <a:cs typeface="Arial" panose="020B0604020202020204" pitchFamily="34" charset="0"/>
                        </a:rPr>
                        <a:t>Trust’s performance and progress in delivery of a broad range of key targets and </a:t>
                      </a:r>
                      <a:r>
                        <a:rPr lang="en-GB" sz="1100" b="1" dirty="0" smtClean="0">
                          <a:solidFill>
                            <a:schemeClr val="bg1"/>
                          </a:solidFill>
                          <a:effectLst/>
                          <a:latin typeface="Arial" panose="020B0604020202020204" pitchFamily="34" charset="0"/>
                          <a:ea typeface="Calibri"/>
                          <a:cs typeface="Arial" panose="020B0604020202020204" pitchFamily="34" charset="0"/>
                        </a:rPr>
                        <a:t>indicators.</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087"/>
                    </a:solidFill>
                  </a:tcPr>
                </a:tc>
                <a:tc hMerge="1">
                  <a:txBody>
                    <a:bodyPr/>
                    <a:lstStyle/>
                    <a:p>
                      <a:endParaRPr lang="en-GB"/>
                    </a:p>
                  </a:txBody>
                  <a:tcPr/>
                </a:tc>
                <a:tc hMerge="1">
                  <a:txBody>
                    <a:bodyPr/>
                    <a:lstStyle/>
                    <a:p>
                      <a:endParaRPr lang="en-GB"/>
                    </a:p>
                  </a:txBody>
                  <a:tcPr/>
                </a:tc>
              </a:tr>
              <a:tr h="166872">
                <a:tc>
                  <a:txBody>
                    <a:bodyPr/>
                    <a:lstStyle/>
                    <a:p>
                      <a:pPr>
                        <a:lnSpc>
                          <a:spcPct val="115000"/>
                        </a:lnSpc>
                        <a:spcAft>
                          <a:spcPts val="0"/>
                        </a:spcAft>
                      </a:pPr>
                      <a:endParaRPr lang="en-GB" sz="1100" b="1" dirty="0">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15000"/>
                        </a:lnSpc>
                        <a:spcAft>
                          <a:spcPts val="0"/>
                        </a:spcAft>
                        <a:buFont typeface="Arial" panose="020B0604020202020204" pitchFamily="34" charset="0"/>
                        <a:buNone/>
                      </a:pPr>
                      <a:r>
                        <a:rPr lang="en-GB" sz="1100" b="1" dirty="0" smtClean="0">
                          <a:effectLst/>
                          <a:latin typeface="Arial" panose="020B0604020202020204" pitchFamily="34" charset="0"/>
                          <a:ea typeface="Calibri"/>
                          <a:cs typeface="Arial" panose="020B0604020202020204" pitchFamily="34" charset="0"/>
                        </a:rPr>
                        <a:t>Key</a:t>
                      </a:r>
                      <a:r>
                        <a:rPr lang="en-GB" sz="1100" b="1" baseline="0" dirty="0" smtClean="0">
                          <a:effectLst/>
                          <a:latin typeface="Arial" panose="020B0604020202020204" pitchFamily="34" charset="0"/>
                          <a:ea typeface="Calibri"/>
                          <a:cs typeface="Arial" panose="020B0604020202020204" pitchFamily="34" charset="0"/>
                        </a:rPr>
                        <a:t> Highlights</a:t>
                      </a:r>
                      <a:endParaRPr lang="en-GB" sz="1100" b="1" dirty="0">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dirty="0" smtClean="0">
                          <a:solidFill>
                            <a:schemeClr val="tx1"/>
                          </a:solidFill>
                          <a:effectLst/>
                          <a:latin typeface="Arial" panose="020B0604020202020204" pitchFamily="34" charset="0"/>
                          <a:ea typeface="Calibri"/>
                          <a:cs typeface="Arial" panose="020B0604020202020204" pitchFamily="34" charset="0"/>
                        </a:rPr>
                        <a:t>Slides</a:t>
                      </a: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42">
                <a:tc gridSpan="3">
                  <a:txBody>
                    <a:bodyPr/>
                    <a:lstStyle/>
                    <a:p>
                      <a:pPr algn="ctr">
                        <a:lnSpc>
                          <a:spcPct val="115000"/>
                        </a:lnSpc>
                        <a:spcAft>
                          <a:spcPts val="0"/>
                        </a:spcAft>
                      </a:pPr>
                      <a:r>
                        <a:rPr lang="en-GB" sz="1100" b="1" dirty="0" smtClean="0">
                          <a:solidFill>
                            <a:schemeClr val="bg1"/>
                          </a:solidFill>
                          <a:effectLst/>
                          <a:latin typeface="Arial" panose="020B0604020202020204" pitchFamily="34" charset="0"/>
                          <a:ea typeface="Calibri"/>
                          <a:cs typeface="Arial" panose="020B0604020202020204" pitchFamily="34" charset="0"/>
                        </a:rPr>
                        <a:t>NHS</a:t>
                      </a:r>
                      <a:r>
                        <a:rPr lang="en-GB" sz="1100" b="1" baseline="0" dirty="0" smtClean="0">
                          <a:solidFill>
                            <a:schemeClr val="bg1"/>
                          </a:solidFill>
                          <a:effectLst/>
                          <a:latin typeface="Arial" panose="020B0604020202020204" pitchFamily="34" charset="0"/>
                          <a:ea typeface="Calibri"/>
                          <a:cs typeface="Arial" panose="020B0604020202020204" pitchFamily="34" charset="0"/>
                        </a:rPr>
                        <a:t> Improvement  Indicators</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endParaRPr lang="en-GB"/>
                    </a:p>
                  </a:txBody>
                  <a:tcPr/>
                </a:tc>
                <a:tc hMerge="1">
                  <a:txBody>
                    <a:bodyPr/>
                    <a:lstStyle/>
                    <a:p>
                      <a:endParaRPr lang="en-GB"/>
                    </a:p>
                  </a:txBody>
                  <a:tcPr/>
                </a:tc>
              </a:tr>
              <a:tr h="862834">
                <a:tc>
                  <a:txBody>
                    <a:bodyPr/>
                    <a:lstStyle/>
                    <a:p>
                      <a:pPr>
                        <a:lnSpc>
                          <a:spcPct val="100000"/>
                        </a:lnSpc>
                        <a:spcAft>
                          <a:spcPts val="0"/>
                        </a:spcAft>
                      </a:pPr>
                      <a:r>
                        <a:rPr lang="en-GB" sz="1100" b="1" dirty="0" smtClean="0">
                          <a:effectLst/>
                          <a:latin typeface="Arial" panose="020B0604020202020204" pitchFamily="34" charset="0"/>
                          <a:ea typeface="Calibri"/>
                          <a:cs typeface="Arial" panose="020B0604020202020204" pitchFamily="34" charset="0"/>
                        </a:rPr>
                        <a:t>Information</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0" baseline="0" dirty="0" smtClean="0">
                          <a:solidFill>
                            <a:schemeClr val="tx1"/>
                          </a:solidFill>
                          <a:latin typeface="Arial" panose="020B0604020202020204" pitchFamily="34" charset="0"/>
                          <a:cs typeface="Arial" panose="020B0604020202020204" pitchFamily="34" charset="0"/>
                        </a:rPr>
                        <a:t>NHS Improvement finance score is 3, in line with the 2018/19 plan approved by  the Trust Board.</a:t>
                      </a:r>
                    </a:p>
                    <a:p>
                      <a:pPr marL="171450" indent="-171450" algn="just">
                        <a:buFont typeface="Arial" panose="020B0604020202020204" pitchFamily="34" charset="0"/>
                        <a:buChar char="•"/>
                      </a:pPr>
                      <a:r>
                        <a:rPr lang="en-GB" sz="1100" i="0" baseline="0" dirty="0" smtClean="0">
                          <a:solidFill>
                            <a:schemeClr val="tx1"/>
                          </a:solidFill>
                          <a:latin typeface="Arial" panose="020B0604020202020204" pitchFamily="34" charset="0"/>
                          <a:cs typeface="Arial" panose="020B0604020202020204" pitchFamily="34" charset="0"/>
                        </a:rPr>
                        <a:t>For 2018/19, the Trust has agreed a trajectory that maintains Psychiatric care Unit (PICU) inappropriate out of area placements at the 2017/18 baseline of 41 days per quarter, with review of PICU capacity across West Yorkshire and Harrogate resulting in elimination of inappropriate out of area placements by 2020/21. </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smtClean="0">
                          <a:solidFill>
                            <a:schemeClr val="tx1"/>
                          </a:solidFill>
                          <a:effectLst/>
                          <a:latin typeface="Arial" panose="020B0604020202020204" pitchFamily="34" charset="0"/>
                          <a:ea typeface="Calibri"/>
                          <a:cs typeface="Arial" panose="020B0604020202020204" pitchFamily="34" charset="0"/>
                        </a:rPr>
                        <a:t>1</a:t>
                      </a:r>
                    </a:p>
                    <a:p>
                      <a:pPr algn="ctr">
                        <a:lnSpc>
                          <a:spcPct val="100000"/>
                        </a:lnSpc>
                        <a:spcAft>
                          <a:spcPts val="0"/>
                        </a:spcAft>
                      </a:pPr>
                      <a:r>
                        <a:rPr lang="en-GB" sz="1100" b="1" dirty="0" smtClean="0">
                          <a:solidFill>
                            <a:schemeClr val="tx1"/>
                          </a:solidFill>
                          <a:effectLst/>
                          <a:latin typeface="Arial" panose="020B0604020202020204" pitchFamily="34" charset="0"/>
                          <a:ea typeface="Calibri"/>
                          <a:cs typeface="Arial" panose="020B0604020202020204" pitchFamily="34" charset="0"/>
                        </a:rPr>
                        <a:t>11</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42">
                <a:tc gridSpan="3">
                  <a:txBody>
                    <a:bodyPr/>
                    <a:lstStyle/>
                    <a:p>
                      <a:pPr algn="ctr">
                        <a:lnSpc>
                          <a:spcPct val="115000"/>
                        </a:lnSpc>
                        <a:spcAft>
                          <a:spcPts val="0"/>
                        </a:spcAft>
                      </a:pPr>
                      <a:r>
                        <a:rPr lang="en-GB" sz="1100" b="1" kern="1200" dirty="0" smtClean="0">
                          <a:solidFill>
                            <a:schemeClr val="bg1"/>
                          </a:solidFill>
                          <a:effectLst/>
                          <a:latin typeface="Arial" panose="020B0604020202020204" pitchFamily="34" charset="0"/>
                          <a:ea typeface="Calibri"/>
                          <a:cs typeface="Arial" panose="020B0604020202020204" pitchFamily="34" charset="0"/>
                        </a:rPr>
                        <a:t>Quality</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endParaRPr lang="en-GB"/>
                    </a:p>
                  </a:txBody>
                  <a:tcPr/>
                </a:tc>
                <a:tc hMerge="1">
                  <a:txBody>
                    <a:bodyPr/>
                    <a:lstStyle/>
                    <a:p>
                      <a:endParaRPr lang="en-GB"/>
                    </a:p>
                  </a:txBody>
                  <a:tcPr/>
                </a:tc>
              </a:tr>
              <a:tr h="1512450">
                <a:tc>
                  <a:txBody>
                    <a:bodyPr/>
                    <a:lstStyle/>
                    <a:p>
                      <a:pPr marL="0" marR="0" indent="0" algn="l" defTabSz="923727" rtl="0" eaLnBrk="1" fontAlgn="auto" latinLnBrk="0" hangingPunct="1">
                        <a:lnSpc>
                          <a:spcPct val="100000"/>
                        </a:lnSpc>
                        <a:spcBef>
                          <a:spcPts val="0"/>
                        </a:spcBef>
                        <a:spcAft>
                          <a:spcPts val="0"/>
                        </a:spcAft>
                        <a:buClrTx/>
                        <a:buSzTx/>
                        <a:buFontTx/>
                        <a:buNone/>
                        <a:tabLst/>
                        <a:defRPr/>
                      </a:pPr>
                      <a:r>
                        <a:rPr lang="en-GB" sz="1100" b="1" baseline="0" dirty="0" smtClean="0">
                          <a:effectLst/>
                          <a:latin typeface="Arial" panose="020B0604020202020204" pitchFamily="34" charset="0"/>
                          <a:ea typeface="Calibri"/>
                          <a:cs typeface="Arial" panose="020B0604020202020204" pitchFamily="34" charset="0"/>
                        </a:rPr>
                        <a:t>Information</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dirty="0" smtClean="0">
                          <a:solidFill>
                            <a:schemeClr val="tx1"/>
                          </a:solidFill>
                          <a:effectLst/>
                          <a:latin typeface="Arial" panose="020B0604020202020204" pitchFamily="34" charset="0"/>
                          <a:cs typeface="Arial" panose="020B0604020202020204" pitchFamily="34" charset="0"/>
                        </a:rPr>
                        <a:t>Whilst there were four serious</a:t>
                      </a:r>
                      <a:r>
                        <a:rPr lang="en-GB" sz="1100" b="0" i="0" u="none" strike="noStrike" baseline="0" dirty="0" smtClean="0">
                          <a:solidFill>
                            <a:schemeClr val="tx1"/>
                          </a:solidFill>
                          <a:effectLst/>
                          <a:latin typeface="Arial" panose="020B0604020202020204" pitchFamily="34" charset="0"/>
                          <a:cs typeface="Arial" panose="020B0604020202020204" pitchFamily="34" charset="0"/>
                        </a:rPr>
                        <a:t> incidents reported in April 2018 and </a:t>
                      </a:r>
                      <a:r>
                        <a:rPr lang="en-GB" sz="1100" b="0" i="0" u="none" strike="noStrike" dirty="0" smtClean="0">
                          <a:solidFill>
                            <a:schemeClr val="tx1"/>
                          </a:solidFill>
                          <a:effectLst/>
                          <a:latin typeface="Arial" panose="020B0604020202020204" pitchFamily="34" charset="0"/>
                          <a:cs typeface="Arial" panose="020B0604020202020204" pitchFamily="34" charset="0"/>
                        </a:rPr>
                        <a:t>eight s</a:t>
                      </a:r>
                      <a:r>
                        <a:rPr lang="en-GB" sz="1100" b="0" i="0" u="none" strike="noStrike" baseline="0" dirty="0" smtClean="0">
                          <a:solidFill>
                            <a:schemeClr val="tx1"/>
                          </a:solidFill>
                          <a:effectLst/>
                          <a:latin typeface="Arial" panose="020B0604020202020204" pitchFamily="34" charset="0"/>
                          <a:cs typeface="Arial" panose="020B0604020202020204" pitchFamily="34" charset="0"/>
                        </a:rPr>
                        <a:t>erious incidents reported in May 2018, no themes or trends have been identified.  Serious incidents continue to be monitored closely. </a:t>
                      </a:r>
                    </a:p>
                    <a:p>
                      <a:pPr marL="171450" marR="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Arial" panose="020B0604020202020204" pitchFamily="34" charset="0"/>
                          <a:ea typeface="+mn-ea"/>
                          <a:cs typeface="Arial" panose="020B0604020202020204" pitchFamily="34" charset="0"/>
                        </a:rPr>
                        <a:t>Mandatory training</a:t>
                      </a:r>
                      <a:r>
                        <a:rPr lang="en-US" sz="1100" kern="1200" baseline="0" dirty="0" smtClean="0">
                          <a:solidFill>
                            <a:schemeClr val="tx1"/>
                          </a:solidFill>
                          <a:effectLst/>
                          <a:latin typeface="Arial" panose="020B0604020202020204" pitchFamily="34" charset="0"/>
                          <a:ea typeface="+mn-ea"/>
                          <a:cs typeface="Arial" panose="020B0604020202020204" pitchFamily="34" charset="0"/>
                        </a:rPr>
                        <a:t> compliance is now shown separately for fire safety, infection prevention, moving and handling and information governance, with an increased target of 95% for fire safety training.</a:t>
                      </a:r>
                    </a:p>
                    <a:p>
                      <a:pPr marL="171450" marR="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dirty="0" smtClean="0">
                          <a:solidFill>
                            <a:schemeClr val="tx1"/>
                          </a:solidFill>
                          <a:effectLst/>
                          <a:latin typeface="Arial" panose="020B0604020202020204" pitchFamily="34" charset="0"/>
                          <a:cs typeface="Arial" panose="020B0604020202020204" pitchFamily="34" charset="0"/>
                        </a:rPr>
                        <a:t>Staff receiving an appraisal is slightly below the 80% target. The Business Unit Performance Meetings considered further actions and support required to increase appraisal rates.  </a:t>
                      </a:r>
                    </a:p>
                    <a:p>
                      <a:pPr marL="171450" marR="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smtClean="0">
                          <a:solidFill>
                            <a:schemeClr val="tx1"/>
                          </a:solidFill>
                          <a:effectLst/>
                          <a:latin typeface="Arial" panose="020B0604020202020204" pitchFamily="34" charset="0"/>
                          <a:ea typeface="+mn-ea"/>
                          <a:cs typeface="Arial" panose="020B0604020202020204" pitchFamily="34" charset="0"/>
                        </a:rPr>
                        <a:t>There were three duty of candour incidents in April and</a:t>
                      </a:r>
                      <a:r>
                        <a:rPr lang="en-US" sz="1100" kern="1200" baseline="0" dirty="0" smtClean="0">
                          <a:solidFill>
                            <a:schemeClr val="tx1"/>
                          </a:solidFill>
                          <a:effectLst/>
                          <a:latin typeface="Arial" panose="020B0604020202020204" pitchFamily="34" charset="0"/>
                          <a:ea typeface="+mn-ea"/>
                          <a:cs typeface="Arial" panose="020B0604020202020204" pitchFamily="34" charset="0"/>
                        </a:rPr>
                        <a:t> May </a:t>
                      </a:r>
                      <a:r>
                        <a:rPr lang="en-US" sz="1100" kern="1200" dirty="0" smtClean="0">
                          <a:solidFill>
                            <a:schemeClr val="tx1"/>
                          </a:solidFill>
                          <a:effectLst/>
                          <a:latin typeface="Arial" panose="020B0604020202020204" pitchFamily="34" charset="0"/>
                          <a:ea typeface="+mn-ea"/>
                          <a:cs typeface="Arial" panose="020B0604020202020204" pitchFamily="34" charset="0"/>
                        </a:rPr>
                        <a:t>2018 relating to:</a:t>
                      </a:r>
                      <a:r>
                        <a:rPr lang="en-US" sz="1100" kern="1200" baseline="0" dirty="0" smtClean="0">
                          <a:solidFill>
                            <a:schemeClr val="tx1"/>
                          </a:solidFill>
                          <a:effectLst/>
                          <a:latin typeface="Arial" panose="020B0604020202020204" pitchFamily="34" charset="0"/>
                          <a:ea typeface="+mn-ea"/>
                          <a:cs typeface="Arial" panose="020B0604020202020204" pitchFamily="34" charset="0"/>
                        </a:rPr>
                        <a:t> an overdose; an assault by a patient on a patient; the assault by a patient in the community on their flat mate.</a:t>
                      </a:r>
                      <a:r>
                        <a:rPr lang="en-US" sz="1100" kern="1200" dirty="0" smtClean="0">
                          <a:solidFill>
                            <a:schemeClr val="tx1"/>
                          </a:solidFill>
                          <a:effectLst/>
                          <a:latin typeface="Arial" panose="020B0604020202020204" pitchFamily="34" charset="0"/>
                          <a:ea typeface="+mn-ea"/>
                          <a:cs typeface="Arial" panose="020B0604020202020204" pitchFamily="34" charset="0"/>
                        </a:rPr>
                        <a:t>  </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GB" sz="1100" b="1" kern="1200" dirty="0" smtClean="0">
                        <a:solidFill>
                          <a:schemeClr val="tx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534">
                <a:tc gridSpan="3">
                  <a:txBody>
                    <a:bodyPr/>
                    <a:lstStyle/>
                    <a:p>
                      <a:pPr algn="ctr">
                        <a:lnSpc>
                          <a:spcPct val="115000"/>
                        </a:lnSpc>
                        <a:spcAft>
                          <a:spcPts val="0"/>
                        </a:spcAft>
                      </a:pPr>
                      <a:r>
                        <a:rPr lang="en-GB" sz="1100" b="1" dirty="0" smtClean="0">
                          <a:solidFill>
                            <a:schemeClr val="bg1"/>
                          </a:solidFill>
                          <a:effectLst/>
                          <a:latin typeface="Arial" panose="020B0604020202020204" pitchFamily="34" charset="0"/>
                          <a:ea typeface="Calibri"/>
                          <a:cs typeface="Arial" panose="020B0604020202020204" pitchFamily="34" charset="0"/>
                        </a:rPr>
                        <a:t>Finance</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endParaRPr lang="en-GB"/>
                    </a:p>
                  </a:txBody>
                  <a:tcPr/>
                </a:tc>
                <a:tc hMerge="1">
                  <a:txBody>
                    <a:bodyPr/>
                    <a:lstStyle/>
                    <a:p>
                      <a:endParaRPr lang="en-GB"/>
                    </a:p>
                  </a:txBody>
                  <a:tcPr/>
                </a:tc>
              </a:tr>
              <a:tr h="1031350">
                <a:tc>
                  <a:txBody>
                    <a:bodyPr/>
                    <a:lstStyle/>
                    <a:p>
                      <a:pPr>
                        <a:lnSpc>
                          <a:spcPct val="115000"/>
                        </a:lnSpc>
                        <a:spcAft>
                          <a:spcPts val="0"/>
                        </a:spcAft>
                      </a:pPr>
                      <a:r>
                        <a:rPr lang="en-GB" sz="1100" b="1" baseline="0" dirty="0" smtClean="0">
                          <a:effectLst/>
                          <a:latin typeface="Arial" panose="020B0604020202020204" pitchFamily="34" charset="0"/>
                          <a:ea typeface="Calibri"/>
                          <a:cs typeface="Arial" panose="020B0604020202020204" pitchFamily="34" charset="0"/>
                        </a:rPr>
                        <a:t>Assurance</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baseline="0" dirty="0" smtClean="0">
                          <a:solidFill>
                            <a:schemeClr val="tx1"/>
                          </a:solidFill>
                          <a:effectLst/>
                          <a:latin typeface="Arial" panose="020B0604020202020204" pitchFamily="34" charset="0"/>
                          <a:ea typeface="Calibri"/>
                          <a:cs typeface="Arial" panose="020B0604020202020204" pitchFamily="34" charset="0"/>
                        </a:rPr>
                        <a:t>Control Total Performance – 2018/19 Performance: Surplus/(Deficit) Position: </a:t>
                      </a:r>
                      <a:r>
                        <a:rPr lang="en-GB" sz="1100" dirty="0" smtClean="0">
                          <a:solidFill>
                            <a:srgbClr val="000000"/>
                          </a:solidFill>
                          <a:effectLst/>
                          <a:latin typeface="Arial"/>
                          <a:ea typeface="Calibri"/>
                          <a:cs typeface="Times New Roman"/>
                        </a:rPr>
                        <a:t>With a deficit of £547k at Month 2, control total performance is £41k ahead the planned deficit of £588k. </a:t>
                      </a:r>
                      <a:r>
                        <a:rPr lang="en-GB" sz="1100" dirty="0" smtClean="0">
                          <a:solidFill>
                            <a:schemeClr val="tx1"/>
                          </a:solidFill>
                          <a:effectLst/>
                          <a:latin typeface="Arial"/>
                          <a:ea typeface="Calibri"/>
                          <a:cs typeface="Times New Roman"/>
                        </a:rPr>
                        <a:t>The underlying plan for 2018/19 includes £1.195m of non recurrent Cost</a:t>
                      </a:r>
                      <a:r>
                        <a:rPr lang="en-GB" sz="1100" baseline="0" dirty="0" smtClean="0">
                          <a:solidFill>
                            <a:schemeClr val="tx1"/>
                          </a:solidFill>
                          <a:effectLst/>
                          <a:latin typeface="Arial"/>
                          <a:ea typeface="Calibri"/>
                          <a:cs typeface="Times New Roman"/>
                        </a:rPr>
                        <a:t> Improvement Programme (</a:t>
                      </a:r>
                      <a:r>
                        <a:rPr lang="en-GB" sz="1100" dirty="0" smtClean="0">
                          <a:solidFill>
                            <a:schemeClr val="tx1"/>
                          </a:solidFill>
                          <a:effectLst/>
                          <a:latin typeface="Arial"/>
                          <a:ea typeface="Calibri"/>
                          <a:cs typeface="Times New Roman"/>
                        </a:rPr>
                        <a:t>CIP) plans that require recurrent plans to be identified, including a deferred bed occupancy scheme.  In addition the in year CIP position includes non recurrent mitigations of £1.762m, reflecting ongoing cost pressures relating to inpatient staffing and medical locums.  This means that the Trust still has an overall underlying £2.957m recurrent challenge to address.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i="0" baseline="0" dirty="0" smtClean="0">
                        <a:solidFill>
                          <a:schemeClr val="tx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dirty="0" smtClean="0">
                          <a:solidFill>
                            <a:schemeClr val="tx1"/>
                          </a:solidFill>
                          <a:effectLst/>
                          <a:latin typeface="Arial" panose="020B0604020202020204" pitchFamily="34" charset="0"/>
                          <a:ea typeface="Calibri"/>
                          <a:cs typeface="Arial" panose="020B0604020202020204" pitchFamily="34" charset="0"/>
                        </a:rPr>
                        <a:t>15</a:t>
                      </a: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910">
                <a:tc gridSpan="3">
                  <a:txBody>
                    <a:bodyPr/>
                    <a:lstStyle/>
                    <a:p>
                      <a:pPr marL="0" marR="0" indent="0" algn="ctr" defTabSz="923727" rtl="0" eaLnBrk="1" fontAlgn="auto" latinLnBrk="0" hangingPunct="1">
                        <a:lnSpc>
                          <a:spcPct val="115000"/>
                        </a:lnSpc>
                        <a:spcBef>
                          <a:spcPts val="0"/>
                        </a:spcBef>
                        <a:spcAft>
                          <a:spcPts val="0"/>
                        </a:spcAft>
                        <a:buClrTx/>
                        <a:buSzTx/>
                        <a:buFontTx/>
                        <a:buNone/>
                        <a:tabLst/>
                        <a:defRPr/>
                      </a:pPr>
                      <a:r>
                        <a:rPr lang="en-GB" sz="1100" b="1" kern="1200" dirty="0" smtClean="0">
                          <a:solidFill>
                            <a:schemeClr val="bg1"/>
                          </a:solidFill>
                          <a:effectLst/>
                          <a:latin typeface="Arial" panose="020B0604020202020204" pitchFamily="34" charset="0"/>
                          <a:ea typeface="Calibri"/>
                          <a:cs typeface="Arial" panose="020B0604020202020204" pitchFamily="34" charset="0"/>
                        </a:rPr>
                        <a:t>Summary and Recommendations</a:t>
                      </a:r>
                      <a:endParaRPr lang="en-GB" sz="1100" b="1" baseline="0" dirty="0" smtClean="0">
                        <a:solidFill>
                          <a:schemeClr val="bg1"/>
                        </a:solidFill>
                        <a:effectLst/>
                        <a:latin typeface="Arial" panose="020B0604020202020204" pitchFamily="34" charset="0"/>
                        <a:ea typeface="Calibri"/>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endParaRPr lang="en-GB"/>
                    </a:p>
                  </a:txBody>
                  <a:tcPr/>
                </a:tc>
                <a:tc hMerge="1">
                  <a:txBody>
                    <a:bodyPr/>
                    <a:lstStyle/>
                    <a:p>
                      <a:endParaRPr lang="en-GB"/>
                    </a:p>
                  </a:txBody>
                  <a:tcPr/>
                </a:tc>
              </a:tr>
              <a:tr h="580504">
                <a:tc gridSpan="3">
                  <a:txBody>
                    <a:bodyPr/>
                    <a:lstStyle/>
                    <a:p>
                      <a:pPr marL="0" indent="0" algn="just">
                        <a:lnSpc>
                          <a:spcPct val="100000"/>
                        </a:lnSpc>
                        <a:spcBef>
                          <a:spcPts val="0"/>
                        </a:spcBef>
                        <a:spcAft>
                          <a:spcPts val="0"/>
                        </a:spcAft>
                        <a:buFont typeface="Arial" panose="020B0604020202020204" pitchFamily="34" charset="0"/>
                        <a:buNone/>
                      </a:pPr>
                      <a:r>
                        <a:rPr lang="en-GB" sz="1100" i="0" baseline="0" dirty="0" smtClean="0">
                          <a:solidFill>
                            <a:schemeClr val="tx1"/>
                          </a:solidFill>
                          <a:effectLst/>
                          <a:latin typeface="Arial" panose="020B0604020202020204" pitchFamily="34" charset="0"/>
                          <a:ea typeface="Calibri"/>
                          <a:cs typeface="Arial" panose="020B0604020202020204" pitchFamily="34" charset="0"/>
                        </a:rPr>
                        <a:t>The report shows good overall performance in April and May 2018.</a:t>
                      </a:r>
                    </a:p>
                    <a:p>
                      <a:pPr marL="0" indent="0" algn="just">
                        <a:lnSpc>
                          <a:spcPct val="100000"/>
                        </a:lnSpc>
                        <a:spcBef>
                          <a:spcPts val="0"/>
                        </a:spcBef>
                        <a:spcAft>
                          <a:spcPts val="0"/>
                        </a:spcAft>
                        <a:buFont typeface="Arial" panose="020B0604020202020204" pitchFamily="34" charset="0"/>
                        <a:buNone/>
                      </a:pPr>
                      <a:r>
                        <a:rPr lang="en-GB" sz="1100" i="0" baseline="0" dirty="0" smtClean="0">
                          <a:solidFill>
                            <a:schemeClr val="tx1"/>
                          </a:solidFill>
                          <a:effectLst/>
                          <a:latin typeface="Arial" panose="020B0604020202020204" pitchFamily="34" charset="0"/>
                          <a:ea typeface="Calibri"/>
                          <a:cs typeface="Arial" panose="020B0604020202020204" pitchFamily="34" charset="0"/>
                        </a:rPr>
                        <a:t> </a:t>
                      </a:r>
                      <a:r>
                        <a:rPr lang="en-GB" sz="1100" i="0" baseline="0" dirty="0" smtClean="0">
                          <a:solidFill>
                            <a:srgbClr val="FF0000"/>
                          </a:solidFill>
                          <a:effectLst/>
                          <a:latin typeface="Arial" panose="020B0604020202020204" pitchFamily="34" charset="0"/>
                          <a:ea typeface="Calibri"/>
                          <a:cs typeface="Arial" panose="020B0604020202020204" pitchFamily="34" charset="0"/>
                        </a:rPr>
                        <a:t> </a:t>
                      </a:r>
                    </a:p>
                    <a:p>
                      <a:pPr marL="0" indent="0" algn="just">
                        <a:lnSpc>
                          <a:spcPct val="100000"/>
                        </a:lnSpc>
                        <a:spcBef>
                          <a:spcPts val="0"/>
                        </a:spcBef>
                        <a:spcAft>
                          <a:spcPts val="0"/>
                        </a:spcAft>
                        <a:buFont typeface="Arial" panose="020B0604020202020204" pitchFamily="34" charset="0"/>
                        <a:buNone/>
                      </a:pPr>
                      <a:r>
                        <a:rPr lang="en-GB" sz="1100" i="0" baseline="0" dirty="0" smtClean="0">
                          <a:solidFill>
                            <a:schemeClr val="tx1"/>
                          </a:solidFill>
                          <a:effectLst/>
                          <a:latin typeface="Arial" panose="020B0604020202020204" pitchFamily="34" charset="0"/>
                          <a:ea typeface="Calibri"/>
                          <a:cs typeface="Arial" panose="020B0604020202020204" pitchFamily="34" charset="0"/>
                        </a:rPr>
                        <a:t>Correlation of quality information (including patient experience and safety related measures), performance, finance, workforce and health and safety information has taken place at the Board Committees (see highlights at slides 3 to 9).  </a:t>
                      </a:r>
                    </a:p>
                    <a:p>
                      <a:pPr marL="0" indent="0" algn="just">
                        <a:lnSpc>
                          <a:spcPct val="100000"/>
                        </a:lnSpc>
                        <a:spcBef>
                          <a:spcPts val="0"/>
                        </a:spcBef>
                        <a:spcAft>
                          <a:spcPts val="0"/>
                        </a:spcAft>
                        <a:buFont typeface="Arial" panose="020B0604020202020204" pitchFamily="34" charset="0"/>
                        <a:buNone/>
                      </a:pPr>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854" marR="68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bl>
          </a:graphicData>
        </a:graphic>
      </p:graphicFrame>
      <p:graphicFrame>
        <p:nvGraphicFramePr>
          <p:cNvPr id="6" name="Diagram 5"/>
          <p:cNvGraphicFramePr/>
          <p:nvPr>
            <p:extLst>
              <p:ext uri="{D42A27DB-BD31-4B8C-83A1-F6EECF244321}">
                <p14:modId xmlns:p14="http://schemas.microsoft.com/office/powerpoint/2010/main" val="4015570193"/>
              </p:ext>
            </p:extLst>
          </p:nvPr>
        </p:nvGraphicFramePr>
        <p:xfrm>
          <a:off x="107934" y="118792"/>
          <a:ext cx="7699439" cy="366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422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17101" y="6683881"/>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a:t>3</a:t>
            </a:r>
          </a:p>
        </p:txBody>
      </p:sp>
      <p:graphicFrame>
        <p:nvGraphicFramePr>
          <p:cNvPr id="7" name="Table 6"/>
          <p:cNvGraphicFramePr>
            <a:graphicFrameLocks noGrp="1"/>
          </p:cNvGraphicFramePr>
          <p:nvPr>
            <p:extLst>
              <p:ext uri="{D42A27DB-BD31-4B8C-83A1-F6EECF244321}">
                <p14:modId xmlns:p14="http://schemas.microsoft.com/office/powerpoint/2010/main" val="2482817651"/>
              </p:ext>
            </p:extLst>
          </p:nvPr>
        </p:nvGraphicFramePr>
        <p:xfrm>
          <a:off x="172779" y="642620"/>
          <a:ext cx="8813737" cy="6075551"/>
        </p:xfrm>
        <a:graphic>
          <a:graphicData uri="http://schemas.openxmlformats.org/drawingml/2006/table">
            <a:tbl>
              <a:tblPr firstRow="1" firstCol="1" bandRow="1"/>
              <a:tblGrid>
                <a:gridCol w="936104"/>
                <a:gridCol w="648072"/>
                <a:gridCol w="7229561"/>
              </a:tblGrid>
              <a:tr h="205547">
                <a:tc gridSpan="3">
                  <a:txBody>
                    <a:bodyPr/>
                    <a:lstStyle/>
                    <a:p>
                      <a:pPr marL="0" marR="0" indent="0" algn="ctr" defTabSz="923727" rtl="0" eaLnBrk="1" fontAlgn="auto" latinLnBrk="0" hangingPunct="1">
                        <a:lnSpc>
                          <a:spcPct val="115000"/>
                        </a:lnSpc>
                        <a:spcBef>
                          <a:spcPts val="0"/>
                        </a:spcBef>
                        <a:spcAft>
                          <a:spcPts val="0"/>
                        </a:spcAft>
                        <a:buClrTx/>
                        <a:buSzTx/>
                        <a:buFontTx/>
                        <a:buNone/>
                        <a:tabLst/>
                        <a:defRPr/>
                      </a:pPr>
                      <a:r>
                        <a:rPr lang="en-GB" sz="1100" b="1" kern="1200" dirty="0" smtClean="0">
                          <a:solidFill>
                            <a:schemeClr val="bg1"/>
                          </a:solidFill>
                          <a:effectLst/>
                          <a:latin typeface="Arial" panose="020B0604020202020204" pitchFamily="34" charset="0"/>
                          <a:ea typeface="Calibri"/>
                          <a:cs typeface="Arial" panose="020B0604020202020204" pitchFamily="34" charset="0"/>
                        </a:rPr>
                        <a:t>Finance, Business</a:t>
                      </a:r>
                      <a:r>
                        <a:rPr lang="en-GB" sz="1100" b="1" kern="1200" baseline="0" dirty="0" smtClean="0">
                          <a:solidFill>
                            <a:schemeClr val="bg1"/>
                          </a:solidFill>
                          <a:effectLst/>
                          <a:latin typeface="Arial" panose="020B0604020202020204" pitchFamily="34" charset="0"/>
                          <a:ea typeface="Calibri"/>
                          <a:cs typeface="Arial" panose="020B0604020202020204" pitchFamily="34" charset="0"/>
                        </a:rPr>
                        <a:t> and Investment Committee – 11 June 2018</a:t>
                      </a:r>
                      <a:endParaRPr lang="en-GB" sz="1100" b="1" kern="12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525237">
                <a:tc>
                  <a:txBody>
                    <a:bodyPr/>
                    <a:lstStyle/>
                    <a:p>
                      <a:pPr>
                        <a:lnSpc>
                          <a:spcPct val="115000"/>
                        </a:lnSpc>
                        <a:spcAft>
                          <a:spcPts val="0"/>
                        </a:spcAft>
                      </a:pPr>
                      <a:r>
                        <a:rPr lang="en-GB" sz="1100" b="1" baseline="0" dirty="0" smtClean="0">
                          <a:effectLst/>
                          <a:latin typeface="Arial" panose="020B0604020202020204" pitchFamily="34" charset="0"/>
                          <a:ea typeface="Calibri"/>
                          <a:cs typeface="Arial" panose="020B0604020202020204" pitchFamily="34" charset="0"/>
                        </a:rPr>
                        <a:t>Assurances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Good progress has been made in the work to fully understand the issues involved in providing a responsive, reliable, and appropriate </a:t>
                      </a: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interpretation service </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for us in service-user contacts.  The work is not complete, but progressing well under the oversight of a working group.  The committee asked that the next update summarise the desirable characteristics of an Interpretation Service Framework, for full development and adoption at the end of the review.  </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Good progress has been made against most of the </a:t>
                      </a: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Worksmart programme</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strands.  The Committee suggested that the overall programme should be reviewed and renewed as it reached its second anniversary, and as Sustainability and Transformation Plan</a:t>
                      </a:r>
                      <a:r>
                        <a:rPr lang="en-US" sz="1100" baseline="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digital strategy intentions became clearer.</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At this early stage in the financial and operating year, the Committee was in general assured by progress in delivering the </a:t>
                      </a: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Annual Plan and Transformation programmes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although there remain significant challenges in implementing some Cost Improvement Programme strands.</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The committee approved the </a:t>
                      </a: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Health and Safety and Fire Safety annual reports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It was clear that both were well led and well managed but it discussed the apparent under </a:t>
                      </a: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reporting of smoking related incidents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outside of a ‘tally’ system pilot operating in the first quarter of 2017/18.  It noted that further consideration of the Trust’s policy on e-cigarettes had been pursued via the Quality and Safety Committee with a proposal to revise the smoke free policy due for consideration by Board.  The committee requested that this take into account the reporting of smoking related incidents, ensuring these arrangements are sufficiently flexible and time efficient to support full reporting.</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0" indent="0" algn="just">
                        <a:spcAft>
                          <a:spcPts val="0"/>
                        </a:spcAft>
                        <a:buFont typeface="Arial" panose="020B0604020202020204" pitchFamily="34" charset="0"/>
                        <a:buNone/>
                      </a:pPr>
                      <a:endParaRPr lang="en-GB" sz="1100" dirty="0" smtClean="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686624">
                <a:tc>
                  <a:txBody>
                    <a:bodyPr/>
                    <a:lstStyle/>
                    <a:p>
                      <a:pPr>
                        <a:lnSpc>
                          <a:spcPct val="100000"/>
                        </a:lnSpc>
                        <a:spcAft>
                          <a:spcPts val="0"/>
                        </a:spcAft>
                      </a:pPr>
                      <a:r>
                        <a:rPr lang="en-GB" sz="1100" b="1" kern="1200" dirty="0" smtClean="0">
                          <a:solidFill>
                            <a:schemeClr val="tx1"/>
                          </a:solidFill>
                          <a:effectLst/>
                          <a:latin typeface="Arial" panose="020B0604020202020204" pitchFamily="34" charset="0"/>
                          <a:ea typeface="+mn-ea"/>
                          <a:cs typeface="Arial" panose="020B0604020202020204" pitchFamily="34" charset="0"/>
                        </a:rPr>
                        <a:t>Issues considered at the meeting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100" dirty="0" smtClean="0">
                          <a:solidFill>
                            <a:srgbClr val="000000"/>
                          </a:solidFill>
                          <a:effectLst/>
                          <a:uFill>
                            <a:solidFill>
                              <a:srgbClr val="000000"/>
                            </a:solidFill>
                          </a:uFill>
                          <a:latin typeface="Arial"/>
                          <a:ea typeface="Cambria"/>
                          <a:cs typeface="Cambria"/>
                        </a:rPr>
                        <a:t>The committee considered: </a:t>
                      </a:r>
                      <a:endParaRPr lang="en-GB" sz="1100" dirty="0" smtClean="0">
                        <a:solidFill>
                          <a:srgbClr val="000000"/>
                        </a:solidFill>
                        <a:effectLst/>
                        <a:uFill>
                          <a:solidFill>
                            <a:srgbClr val="000000"/>
                          </a:solidFill>
                        </a:uFill>
                        <a:latin typeface="Cambria"/>
                        <a:ea typeface="Cambria"/>
                        <a:cs typeface="Cambria"/>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a:ea typeface="Cambria"/>
                          <a:cs typeface="Cambria"/>
                        </a:rPr>
                        <a:t>An update on the progression of the Trust’s </a:t>
                      </a:r>
                      <a:r>
                        <a:rPr lang="en-US" sz="1100" b="1" dirty="0" smtClean="0">
                          <a:solidFill>
                            <a:srgbClr val="000000"/>
                          </a:solidFill>
                          <a:effectLst/>
                          <a:uFill>
                            <a:solidFill>
                              <a:srgbClr val="000000"/>
                            </a:solidFill>
                          </a:uFill>
                          <a:latin typeface="Arial"/>
                          <a:ea typeface="Cambria"/>
                          <a:cs typeface="Cambria"/>
                        </a:rPr>
                        <a:t>Digital Strategy</a:t>
                      </a:r>
                      <a:r>
                        <a:rPr lang="en-US" sz="1100" dirty="0" smtClean="0">
                          <a:solidFill>
                            <a:srgbClr val="000000"/>
                          </a:solidFill>
                          <a:effectLst/>
                          <a:uFill>
                            <a:solidFill>
                              <a:srgbClr val="000000"/>
                            </a:solidFill>
                          </a:uFill>
                          <a:latin typeface="Arial"/>
                          <a:ea typeface="Cambria"/>
                          <a:cs typeface="Cambria"/>
                        </a:rPr>
                        <a:t>, including its approach to cyber security.</a:t>
                      </a:r>
                      <a:endParaRPr lang="en-GB" sz="1100" dirty="0" smtClean="0">
                        <a:solidFill>
                          <a:srgbClr val="000000"/>
                        </a:solidFill>
                        <a:effectLst/>
                        <a:uFill>
                          <a:solidFill>
                            <a:srgbClr val="000000"/>
                          </a:solidFill>
                        </a:uFill>
                        <a:latin typeface="Cambria"/>
                        <a:ea typeface="Cambria"/>
                        <a:cs typeface="Cambria"/>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a:ea typeface="Cambria"/>
                          <a:cs typeface="Cambria"/>
                        </a:rPr>
                        <a:t>The current progress of </a:t>
                      </a:r>
                      <a:r>
                        <a:rPr lang="en-US" sz="1100" b="1" dirty="0" smtClean="0">
                          <a:solidFill>
                            <a:srgbClr val="000000"/>
                          </a:solidFill>
                          <a:effectLst/>
                          <a:uFill>
                            <a:solidFill>
                              <a:srgbClr val="000000"/>
                            </a:solidFill>
                          </a:uFill>
                          <a:latin typeface="Arial"/>
                          <a:ea typeface="Cambria"/>
                          <a:cs typeface="Cambria"/>
                        </a:rPr>
                        <a:t>Lord Carter’s review of Community and Mental Health services</a:t>
                      </a:r>
                      <a:r>
                        <a:rPr lang="en-US" sz="1100" dirty="0" smtClean="0">
                          <a:solidFill>
                            <a:srgbClr val="000000"/>
                          </a:solidFill>
                          <a:effectLst/>
                          <a:uFill>
                            <a:solidFill>
                              <a:srgbClr val="000000"/>
                            </a:solidFill>
                          </a:uFill>
                          <a:latin typeface="Arial"/>
                          <a:ea typeface="Cambria"/>
                          <a:cs typeface="Cambria"/>
                        </a:rPr>
                        <a:t> and on the related development of supporting Model Hospital toolkits.</a:t>
                      </a:r>
                      <a:endParaRPr lang="en-GB" sz="1100" dirty="0" smtClean="0">
                        <a:solidFill>
                          <a:srgbClr val="000000"/>
                        </a:solidFill>
                        <a:effectLst/>
                        <a:uFill>
                          <a:solidFill>
                            <a:srgbClr val="000000"/>
                          </a:solidFill>
                        </a:uFill>
                        <a:latin typeface="Cambria"/>
                        <a:ea typeface="Cambria"/>
                        <a:cs typeface="Cambria"/>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a:ea typeface="Cambria"/>
                          <a:cs typeface="Cambria"/>
                        </a:rPr>
                        <a:t>Updates on </a:t>
                      </a:r>
                      <a:r>
                        <a:rPr lang="en-US" sz="1100" b="1" dirty="0" smtClean="0">
                          <a:solidFill>
                            <a:srgbClr val="000000"/>
                          </a:solidFill>
                          <a:effectLst/>
                          <a:uFill>
                            <a:solidFill>
                              <a:srgbClr val="000000"/>
                            </a:solidFill>
                          </a:uFill>
                          <a:latin typeface="Arial"/>
                          <a:ea typeface="Cambria"/>
                          <a:cs typeface="Cambria"/>
                        </a:rPr>
                        <a:t>Market Development challenges and opportunities</a:t>
                      </a:r>
                      <a:r>
                        <a:rPr lang="en-US" sz="1100" dirty="0" smtClean="0">
                          <a:solidFill>
                            <a:srgbClr val="000000"/>
                          </a:solidFill>
                          <a:effectLst/>
                          <a:uFill>
                            <a:solidFill>
                              <a:srgbClr val="000000"/>
                            </a:solidFill>
                          </a:uFill>
                          <a:latin typeface="Arial"/>
                          <a:ea typeface="Cambria"/>
                          <a:cs typeface="Cambria"/>
                        </a:rPr>
                        <a:t>, where key issues are the continuing uncertainty over NHS England’s next steps over community and unscheduled dental services, and the approach Bradford Council is taking to 0-19 public health services including the impacts on affected staff.</a:t>
                      </a:r>
                      <a:endParaRPr lang="en-GB" sz="1100" dirty="0" smtClean="0">
                        <a:solidFill>
                          <a:srgbClr val="000000"/>
                        </a:solidFill>
                        <a:effectLst/>
                        <a:uFill>
                          <a:solidFill>
                            <a:srgbClr val="000000"/>
                          </a:solidFill>
                        </a:uFill>
                        <a:latin typeface="Cambria"/>
                        <a:ea typeface="Cambria"/>
                        <a:cs typeface="Cambria"/>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a:ea typeface="Cambria"/>
                          <a:cs typeface="Cambria"/>
                        </a:rPr>
                        <a:t>Work on the </a:t>
                      </a:r>
                      <a:r>
                        <a:rPr lang="en-US" sz="1100" b="1" dirty="0" smtClean="0">
                          <a:solidFill>
                            <a:srgbClr val="000000"/>
                          </a:solidFill>
                          <a:effectLst/>
                          <a:uFill>
                            <a:solidFill>
                              <a:srgbClr val="000000"/>
                            </a:solidFill>
                          </a:uFill>
                          <a:latin typeface="Arial"/>
                          <a:ea typeface="Cambria"/>
                          <a:cs typeface="Cambria"/>
                        </a:rPr>
                        <a:t>Costing Transformation Programme.</a:t>
                      </a:r>
                      <a:endParaRPr lang="en-GB" sz="1100" dirty="0" smtClean="0">
                        <a:solidFill>
                          <a:srgbClr val="000000"/>
                        </a:solidFill>
                        <a:effectLst/>
                        <a:uFill>
                          <a:solidFill>
                            <a:srgbClr val="000000"/>
                          </a:solidFill>
                        </a:uFill>
                        <a:latin typeface="Cambria"/>
                        <a:ea typeface="Cambria"/>
                        <a:cs typeface="Cambria"/>
                      </a:endParaRPr>
                    </a:p>
                    <a:p>
                      <a:pPr marL="171450" lvl="0" indent="-171450" algn="just">
                        <a:spcAft>
                          <a:spcPts val="0"/>
                        </a:spcAft>
                        <a:buFont typeface="Arial" panose="020B0604020202020204" pitchFamily="34" charset="0"/>
                        <a:buChar char="•"/>
                      </a:pPr>
                      <a:r>
                        <a:rPr lang="en-US" sz="1100" dirty="0" smtClean="0">
                          <a:solidFill>
                            <a:srgbClr val="000000"/>
                          </a:solidFill>
                          <a:effectLst/>
                          <a:uFill>
                            <a:solidFill>
                              <a:srgbClr val="000000"/>
                            </a:solidFill>
                          </a:uFill>
                          <a:latin typeface="Arial"/>
                          <a:ea typeface="Cambria"/>
                          <a:cs typeface="Cambria"/>
                        </a:rPr>
                        <a:t>Work on </a:t>
                      </a:r>
                      <a:r>
                        <a:rPr lang="en-US" sz="1100" b="1" dirty="0" smtClean="0">
                          <a:solidFill>
                            <a:srgbClr val="000000"/>
                          </a:solidFill>
                          <a:effectLst/>
                          <a:uFill>
                            <a:solidFill>
                              <a:srgbClr val="000000"/>
                            </a:solidFill>
                          </a:uFill>
                          <a:latin typeface="Arial"/>
                          <a:ea typeface="Cambria"/>
                          <a:cs typeface="Cambria"/>
                        </a:rPr>
                        <a:t>Corporate Benchmarking</a:t>
                      </a:r>
                      <a:r>
                        <a:rPr lang="en-US" sz="1100" dirty="0" smtClean="0">
                          <a:solidFill>
                            <a:srgbClr val="000000"/>
                          </a:solidFill>
                          <a:effectLst/>
                          <a:uFill>
                            <a:solidFill>
                              <a:srgbClr val="000000"/>
                            </a:solidFill>
                          </a:uFill>
                          <a:latin typeface="Arial"/>
                          <a:ea typeface="Cambria"/>
                          <a:cs typeface="Cambria"/>
                        </a:rPr>
                        <a:t> Information.</a:t>
                      </a:r>
                      <a:endParaRPr lang="en-GB" sz="1100" dirty="0" smtClean="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335279">
                <a:tc rowSpan="2">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Exceptions carried forward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p>
                      <a:pPr marL="171450" indent="-171450" algn="just">
                        <a:buFont typeface="Arial" panose="020B0604020202020204" pitchFamily="34" charset="0"/>
                        <a:buChar char="•"/>
                      </a:pP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00000"/>
                        </a:lnSpc>
                        <a:spcAft>
                          <a:spcPts val="0"/>
                        </a:spcAft>
                      </a:pPr>
                      <a:r>
                        <a:rPr lang="en-GB" sz="1100" b="1" dirty="0" smtClean="0">
                          <a:effectLst/>
                          <a:latin typeface="Arial"/>
                          <a:ea typeface="Calibri"/>
                        </a:rPr>
                        <a:t>2018/19 Control Total</a:t>
                      </a:r>
                      <a:r>
                        <a:rPr lang="en-GB" sz="1100" dirty="0" smtClean="0">
                          <a:effectLst/>
                          <a:latin typeface="Arial"/>
                          <a:ea typeface="Calibri"/>
                        </a:rPr>
                        <a:t> – the last report highlighted the Trust did not anticipate achieving the £1,652k surplus Control Total and that planning guidance was awaited from NHS Improvement. </a:t>
                      </a:r>
                      <a:endParaRPr lang="en-GB" sz="1100" dirty="0" smtClean="0">
                        <a:solidFill>
                          <a:srgbClr val="000000"/>
                        </a:solidFill>
                        <a:effectLst/>
                        <a:uFill>
                          <a:solidFill>
                            <a:srgbClr val="000000"/>
                          </a:solidFill>
                        </a:uFill>
                        <a:latin typeface="Cambria"/>
                        <a:ea typeface="Cambria"/>
                        <a:cs typeface="Cambria"/>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5152">
                <a:tc vMerge="1">
                  <a:txBody>
                    <a:bodyPr/>
                    <a:lstStyle/>
                    <a:p>
                      <a:endParaRPr lang="en-GB"/>
                    </a:p>
                  </a:txBody>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100" dirty="0" smtClean="0">
                          <a:effectLst/>
                          <a:latin typeface="Arial"/>
                          <a:ea typeface="Calibri"/>
                          <a:cs typeface="Times New Roman"/>
                        </a:rPr>
                        <a:t>The Trust agreed a revised Control Total with NHS Improvement of £288k surplus in April representing a reduction of £1,364k from the original proposal. This included adjustments in respect of lower Clinical Negligence premiums, a share of the deployment of national risk reserve across provider organisations and some non-recurrent technical adjustments. If the Trust achieves this new target it will attract additional Provider Sustainability Funding of £793k leading to an overall surplus of £1,081k.     </a:t>
                      </a:r>
                    </a:p>
                    <a:p>
                      <a:pPr algn="just">
                        <a:lnSpc>
                          <a:spcPct val="100000"/>
                        </a:lnSpc>
                        <a:spcAft>
                          <a:spcPts val="0"/>
                        </a:spcAft>
                      </a:pPr>
                      <a:endParaRPr lang="en-GB" sz="1050" dirty="0" smtClean="0">
                        <a:effectLst/>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Diagram 7"/>
          <p:cNvGraphicFramePr/>
          <p:nvPr>
            <p:extLst>
              <p:ext uri="{D42A27DB-BD31-4B8C-83A1-F6EECF244321}">
                <p14:modId xmlns:p14="http://schemas.microsoft.com/office/powerpoint/2010/main" val="8778665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222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34685" y="6738779"/>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a:t>4</a:t>
            </a:r>
          </a:p>
        </p:txBody>
      </p:sp>
      <p:graphicFrame>
        <p:nvGraphicFramePr>
          <p:cNvPr id="2" name="Table 1"/>
          <p:cNvGraphicFramePr>
            <a:graphicFrameLocks noGrp="1"/>
          </p:cNvGraphicFramePr>
          <p:nvPr>
            <p:extLst>
              <p:ext uri="{D42A27DB-BD31-4B8C-83A1-F6EECF244321}">
                <p14:modId xmlns:p14="http://schemas.microsoft.com/office/powerpoint/2010/main" val="1544059752"/>
              </p:ext>
            </p:extLst>
          </p:nvPr>
        </p:nvGraphicFramePr>
        <p:xfrm>
          <a:off x="195817" y="612180"/>
          <a:ext cx="8813737" cy="5739939"/>
        </p:xfrm>
        <a:graphic>
          <a:graphicData uri="http://schemas.openxmlformats.org/drawingml/2006/table">
            <a:tbl>
              <a:tblPr firstRow="1" firstCol="1" bandRow="1"/>
              <a:tblGrid>
                <a:gridCol w="936104"/>
                <a:gridCol w="7877633"/>
              </a:tblGrid>
              <a:tr h="200590">
                <a:tc gridSpan="2">
                  <a:txBody>
                    <a:bodyPr/>
                    <a:lstStyle/>
                    <a:p>
                      <a:pPr algn="ctr">
                        <a:lnSpc>
                          <a:spcPct val="115000"/>
                        </a:lnSpc>
                        <a:spcAft>
                          <a:spcPts val="0"/>
                        </a:spcAft>
                      </a:pPr>
                      <a:r>
                        <a:rPr lang="en-GB" sz="1100" b="1" kern="1200" dirty="0" smtClean="0">
                          <a:solidFill>
                            <a:schemeClr val="bg1"/>
                          </a:solidFill>
                          <a:effectLst/>
                          <a:latin typeface="Arial" panose="020B0604020202020204" pitchFamily="34" charset="0"/>
                          <a:ea typeface="Calibri"/>
                          <a:cs typeface="Arial" panose="020B0604020202020204" pitchFamily="34" charset="0"/>
                        </a:rPr>
                        <a:t>Quality and Safety C</a:t>
                      </a:r>
                      <a:r>
                        <a:rPr lang="en-GB" sz="1100" b="1" kern="1200" baseline="0" dirty="0" smtClean="0">
                          <a:solidFill>
                            <a:schemeClr val="bg1"/>
                          </a:solidFill>
                          <a:effectLst/>
                          <a:latin typeface="Arial" panose="020B0604020202020204" pitchFamily="34" charset="0"/>
                          <a:ea typeface="Calibri"/>
                          <a:cs typeface="Arial" panose="020B0604020202020204" pitchFamily="34" charset="0"/>
                        </a:rPr>
                        <a:t>ommittee – 3 May </a:t>
                      </a:r>
                      <a:r>
                        <a:rPr lang="en-GB" sz="1100" b="1" dirty="0" smtClean="0">
                          <a:solidFill>
                            <a:schemeClr val="bg1"/>
                          </a:solidFill>
                          <a:effectLst/>
                          <a:latin typeface="Arial"/>
                          <a:ea typeface="Calibri"/>
                        </a:rPr>
                        <a:t>2018 and 14 June 2018</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69">
                <a:tc>
                  <a:txBody>
                    <a:bodyPr/>
                    <a:lstStyle/>
                    <a:p>
                      <a:pPr>
                        <a:lnSpc>
                          <a:spcPct val="100000"/>
                        </a:lnSpc>
                        <a:spcAft>
                          <a:spcPts val="0"/>
                        </a:spcAft>
                      </a:pPr>
                      <a:r>
                        <a:rPr lang="en-GB" sz="1100" b="1" baseline="0" dirty="0" smtClean="0">
                          <a:effectLst/>
                          <a:latin typeface="Arial" panose="020B0604020202020204" pitchFamily="34" charset="0"/>
                          <a:ea typeface="Calibri"/>
                          <a:cs typeface="Arial" panose="020B0604020202020204" pitchFamily="34" charset="0"/>
                        </a:rPr>
                        <a:t>Assurances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GB" sz="1100" b="1" dirty="0" smtClean="0">
                          <a:solidFill>
                            <a:srgbClr val="000000"/>
                          </a:solidFill>
                          <a:effectLst/>
                          <a:latin typeface="Arial" panose="020B0604020202020204" pitchFamily="34" charset="0"/>
                          <a:ea typeface="Calibri"/>
                          <a:cs typeface="Arial" panose="020B0604020202020204" pitchFamily="34" charset="0"/>
                        </a:rPr>
                        <a:t>Children’s Services: </a:t>
                      </a:r>
                      <a:r>
                        <a:rPr lang="en-GB" sz="1100" dirty="0" smtClean="0">
                          <a:solidFill>
                            <a:srgbClr val="000000"/>
                          </a:solidFill>
                          <a:effectLst/>
                          <a:latin typeface="Arial" panose="020B0604020202020204" pitchFamily="34" charset="0"/>
                          <a:ea typeface="Calibri"/>
                          <a:cs typeface="Arial" panose="020B0604020202020204" pitchFamily="34" charset="0"/>
                        </a:rPr>
                        <a:t> </a:t>
                      </a:r>
                      <a:endParaRPr lang="en-GB" sz="1100" dirty="0" smtClean="0">
                        <a:effectLst/>
                        <a:latin typeface="Arial" panose="020B0604020202020204" pitchFamily="34" charset="0"/>
                        <a:ea typeface="Calibri"/>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Significant improvements include the transformation of Wakefield services, and the award of contracts for strategic breast feeding services and flu immunisation.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teams continue to score highly on the Friends and Family test.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Virtual safety huddles have been developed by Health Visiting and Looked After Children teams which have helped re-establish communication and support alongside agile working.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An audit of use of clinical time has identified the potential for a significant shift of tasks from clinical to administrative staff. </a:t>
                      </a:r>
                      <a:endParaRPr lang="en-GB" sz="1100" dirty="0" smtClean="0">
                        <a:effectLst/>
                        <a:latin typeface="Arial" panose="020B0604020202020204" pitchFamily="34" charset="0"/>
                        <a:ea typeface="Times New Roman"/>
                        <a:cs typeface="Arial" panose="020B0604020202020204" pitchFamily="34" charset="0"/>
                      </a:endParaRPr>
                    </a:p>
                    <a:p>
                      <a:pPr marL="457200" algn="just">
                        <a:lnSpc>
                          <a:spcPct val="100000"/>
                        </a:lnSpc>
                        <a:spcAft>
                          <a:spcPts val="0"/>
                        </a:spcAft>
                      </a:pPr>
                      <a:r>
                        <a:rPr lang="en-GB" sz="1100" dirty="0" smtClean="0">
                          <a:solidFill>
                            <a:srgbClr val="000000"/>
                          </a:solidFill>
                          <a:effectLst/>
                          <a:latin typeface="Arial" panose="020B0604020202020204" pitchFamily="34" charset="0"/>
                          <a:ea typeface="Times New Roman"/>
                          <a:cs typeface="Arial" panose="020B0604020202020204" pitchFamily="34" charset="0"/>
                        </a:rPr>
                        <a:t> </a:t>
                      </a:r>
                      <a:endParaRPr lang="en-GB" sz="1100" dirty="0" smtClean="0">
                        <a:effectLst/>
                        <a:latin typeface="Arial" panose="020B0604020202020204" pitchFamily="34" charset="0"/>
                        <a:ea typeface="Times New Roman"/>
                        <a:cs typeface="Arial" panose="020B0604020202020204" pitchFamily="34" charset="0"/>
                      </a:endParaRPr>
                    </a:p>
                    <a:p>
                      <a:pPr algn="just">
                        <a:lnSpc>
                          <a:spcPct val="100000"/>
                        </a:lnSpc>
                        <a:spcAft>
                          <a:spcPts val="0"/>
                        </a:spcAft>
                      </a:pPr>
                      <a:r>
                        <a:rPr lang="en-GB" sz="1100" b="1" dirty="0" smtClean="0">
                          <a:solidFill>
                            <a:srgbClr val="000000"/>
                          </a:solidFill>
                          <a:effectLst/>
                          <a:latin typeface="Arial" panose="020B0604020202020204" pitchFamily="34" charset="0"/>
                          <a:ea typeface="Calibri"/>
                          <a:cs typeface="Arial" panose="020B0604020202020204" pitchFamily="34" charset="0"/>
                        </a:rPr>
                        <a:t>Adult Physical Health: </a:t>
                      </a:r>
                      <a:r>
                        <a:rPr lang="en-GB" sz="1100" dirty="0" smtClean="0">
                          <a:solidFill>
                            <a:srgbClr val="000000"/>
                          </a:solidFill>
                          <a:effectLst/>
                          <a:latin typeface="Arial" panose="020B0604020202020204" pitchFamily="34" charset="0"/>
                          <a:ea typeface="Calibri"/>
                          <a:cs typeface="Arial" panose="020B0604020202020204" pitchFamily="34" charset="0"/>
                        </a:rPr>
                        <a:t> </a:t>
                      </a:r>
                      <a:endParaRPr lang="en-GB" sz="1100" dirty="0" smtClean="0">
                        <a:effectLst/>
                        <a:latin typeface="Arial" panose="020B0604020202020204" pitchFamily="34" charset="0"/>
                        <a:ea typeface="Calibri"/>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decommissioning of the Complex Care team is being carefully managed with patients already placed with other services and the redeployment of staff being addressed on an individual basis.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“Grow your own” clinical staff continues to progress well with the development of an apprenticeship scheme, supported by the Open University, to support Health Care Workers (HCWs) aspiring to nursing training. Four HCWs have already secured student nurse places.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Clinical time savings have been made through the use of “the perfect boot” and changes to primary care medication processes.</a:t>
                      </a:r>
                      <a:endParaRPr lang="en-GB" sz="1100" dirty="0" smtClean="0">
                        <a:effectLst/>
                        <a:latin typeface="Arial" panose="020B0604020202020204" pitchFamily="34" charset="0"/>
                        <a:ea typeface="Times New Roman"/>
                        <a:cs typeface="Arial" panose="020B0604020202020204" pitchFamily="34" charset="0"/>
                      </a:endParaRPr>
                    </a:p>
                    <a:p>
                      <a:pPr marL="457200" algn="just">
                        <a:lnSpc>
                          <a:spcPct val="100000"/>
                        </a:lnSpc>
                        <a:spcAft>
                          <a:spcPts val="0"/>
                        </a:spcAft>
                      </a:pPr>
                      <a:r>
                        <a:rPr lang="en-GB" sz="1100" dirty="0" smtClean="0">
                          <a:solidFill>
                            <a:srgbClr val="000000"/>
                          </a:solidFill>
                          <a:effectLst/>
                          <a:latin typeface="Arial" panose="020B0604020202020204" pitchFamily="34" charset="0"/>
                          <a:ea typeface="Times New Roman"/>
                          <a:cs typeface="Arial" panose="020B0604020202020204" pitchFamily="34" charset="0"/>
                        </a:rPr>
                        <a:t> </a:t>
                      </a:r>
                      <a:endParaRPr lang="en-GB" sz="1100" dirty="0" smtClean="0">
                        <a:effectLst/>
                        <a:latin typeface="Arial" panose="020B0604020202020204" pitchFamily="34" charset="0"/>
                        <a:ea typeface="Times New Roman"/>
                        <a:cs typeface="Arial" panose="020B0604020202020204" pitchFamily="34" charset="0"/>
                      </a:endParaRPr>
                    </a:p>
                    <a:p>
                      <a:pPr algn="just">
                        <a:lnSpc>
                          <a:spcPct val="100000"/>
                        </a:lnSpc>
                        <a:spcAft>
                          <a:spcPts val="0"/>
                        </a:spcAft>
                      </a:pPr>
                      <a:r>
                        <a:rPr lang="en-GB" sz="1100" b="1" dirty="0" smtClean="0">
                          <a:solidFill>
                            <a:srgbClr val="000000"/>
                          </a:solidFill>
                          <a:effectLst/>
                          <a:latin typeface="Arial" panose="020B0604020202020204" pitchFamily="34" charset="0"/>
                          <a:ea typeface="Calibri"/>
                          <a:cs typeface="Arial" panose="020B0604020202020204" pitchFamily="34" charset="0"/>
                        </a:rPr>
                        <a:t>Committee Dashboard: </a:t>
                      </a:r>
                      <a:r>
                        <a:rPr lang="en-GB" sz="1100" dirty="0" smtClean="0">
                          <a:solidFill>
                            <a:srgbClr val="000000"/>
                          </a:solidFill>
                          <a:effectLst/>
                          <a:latin typeface="Arial" panose="020B0604020202020204" pitchFamily="34" charset="0"/>
                          <a:ea typeface="Calibri"/>
                          <a:cs typeface="Arial" panose="020B0604020202020204" pitchFamily="34" charset="0"/>
                        </a:rPr>
                        <a:t> </a:t>
                      </a:r>
                      <a:endParaRPr lang="en-GB" sz="1100" dirty="0" smtClean="0">
                        <a:effectLst/>
                        <a:latin typeface="Arial" panose="020B0604020202020204" pitchFamily="34" charset="0"/>
                        <a:ea typeface="Calibri"/>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dashboard presented a generally positive picture in the face of a demanding year.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clinical audit section of the dashboard now includes narrative slides from the project lead for each priority clinical audit summarising results, potential impact on care and planned improvements.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number of patients waiting for psychological therapy services remains high but is falling.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KPIs for the Single Point of Access are all at or near 90% achievement. The committee asked for more detail to assist understanding of the impact of the remaining 10%.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pPr>
                      <a:r>
                        <a:rPr lang="en-GB" sz="1100" dirty="0" smtClean="0">
                          <a:solidFill>
                            <a:srgbClr val="000000"/>
                          </a:solidFill>
                          <a:effectLst/>
                          <a:latin typeface="Arial" panose="020B0604020202020204" pitchFamily="34" charset="0"/>
                          <a:ea typeface="Times New Roman"/>
                          <a:cs typeface="Arial" panose="020B0604020202020204" pitchFamily="34" charset="0"/>
                        </a:rPr>
                        <a:t>The majority of quality indicators in 2017/18 have been achieved. The committee will continue to monitor the small number not achieved. </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pPr marL="0" lvl="0" indent="0" algn="just">
                        <a:lnSpc>
                          <a:spcPct val="100000"/>
                        </a:lnSpc>
                        <a:buFont typeface="Arial" panose="020B0604020202020204" pitchFamily="34" charset="0"/>
                        <a:buNone/>
                      </a:pP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69">
                <a:tc>
                  <a:txBody>
                    <a:bodyPr/>
                    <a:lstStyle/>
                    <a:p>
                      <a:pPr>
                        <a:lnSpc>
                          <a:spcPct val="100000"/>
                        </a:lnSpc>
                        <a:spcAft>
                          <a:spcPts val="0"/>
                        </a:spcAft>
                      </a:pPr>
                      <a:r>
                        <a:rPr lang="en-GB" sz="1100" b="1" kern="1200" dirty="0" smtClean="0">
                          <a:solidFill>
                            <a:schemeClr val="tx1"/>
                          </a:solidFill>
                          <a:effectLst/>
                          <a:latin typeface="Arial" panose="020B0604020202020204" pitchFamily="34" charset="0"/>
                          <a:ea typeface="+mn-ea"/>
                          <a:cs typeface="Arial" panose="020B0604020202020204" pitchFamily="34" charset="0"/>
                        </a:rPr>
                        <a:t>Other Assurances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Complaints and compliments</a:t>
                      </a:r>
                      <a:r>
                        <a:rPr lang="en-GB" sz="1100" dirty="0" smtClean="0">
                          <a:solidFill>
                            <a:srgbClr val="000000"/>
                          </a:solidFill>
                          <a:effectLst/>
                          <a:latin typeface="Arial" panose="020B0604020202020204" pitchFamily="34" charset="0"/>
                          <a:ea typeface="Times New Roman"/>
                          <a:cs typeface="Arial" panose="020B0604020202020204" pitchFamily="34" charset="0"/>
                        </a:rPr>
                        <a:t>: the committee was assured regarding the investigation and response to complaints. Apparent “hot spots” in community mental health teams will be highlighted in the next business unit report. There was mixed feedback (in small numbers) from service users. The committee asked that this be considered after the second meeting of the complaints panel.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Research</a:t>
                      </a:r>
                      <a:r>
                        <a:rPr lang="en-GB" sz="1100" dirty="0" smtClean="0">
                          <a:solidFill>
                            <a:srgbClr val="000000"/>
                          </a:solidFill>
                          <a:effectLst/>
                          <a:latin typeface="Arial" panose="020B0604020202020204" pitchFamily="34" charset="0"/>
                          <a:ea typeface="Times New Roman"/>
                          <a:cs typeface="Arial" panose="020B0604020202020204" pitchFamily="34" charset="0"/>
                        </a:rPr>
                        <a:t>: a very positive report showing the Trust beginning to attract higher profile studies and funding has been secured to develop facilities suitable for commercial research. </a:t>
                      </a:r>
                      <a:endParaRPr lang="en-GB" sz="1100" dirty="0" smtClean="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Diagram 6"/>
          <p:cNvGraphicFramePr/>
          <p:nvPr>
            <p:extLst>
              <p:ext uri="{D42A27DB-BD31-4B8C-83A1-F6EECF244321}">
                <p14:modId xmlns:p14="http://schemas.microsoft.com/office/powerpoint/2010/main" val="8778665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61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34685" y="6666297"/>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5</a:t>
            </a:r>
            <a:endParaRPr lang="en-GB" sz="1000" b="1" dirty="0"/>
          </a:p>
        </p:txBody>
      </p:sp>
      <p:graphicFrame>
        <p:nvGraphicFramePr>
          <p:cNvPr id="2" name="Table 1"/>
          <p:cNvGraphicFramePr>
            <a:graphicFrameLocks noGrp="1"/>
          </p:cNvGraphicFramePr>
          <p:nvPr>
            <p:extLst>
              <p:ext uri="{D42A27DB-BD31-4B8C-83A1-F6EECF244321}">
                <p14:modId xmlns:p14="http://schemas.microsoft.com/office/powerpoint/2010/main" val="3586457259"/>
              </p:ext>
            </p:extLst>
          </p:nvPr>
        </p:nvGraphicFramePr>
        <p:xfrm>
          <a:off x="212929" y="574950"/>
          <a:ext cx="8813737" cy="6067990"/>
        </p:xfrm>
        <a:graphic>
          <a:graphicData uri="http://schemas.openxmlformats.org/drawingml/2006/table">
            <a:tbl>
              <a:tblPr firstRow="1" firstCol="1" bandRow="1"/>
              <a:tblGrid>
                <a:gridCol w="936104"/>
                <a:gridCol w="7877633"/>
              </a:tblGrid>
              <a:tr h="200590">
                <a:tc gridSpan="2">
                  <a:txBody>
                    <a:bodyPr/>
                    <a:lstStyle/>
                    <a:p>
                      <a:pPr algn="ctr">
                        <a:lnSpc>
                          <a:spcPct val="115000"/>
                        </a:lnSpc>
                        <a:spcAft>
                          <a:spcPts val="0"/>
                        </a:spcAft>
                      </a:pPr>
                      <a:r>
                        <a:rPr lang="en-GB" sz="1100" b="1" kern="1200" dirty="0" smtClean="0">
                          <a:solidFill>
                            <a:schemeClr val="bg1"/>
                          </a:solidFill>
                          <a:effectLst/>
                          <a:latin typeface="Arial" panose="020B0604020202020204" pitchFamily="34" charset="0"/>
                          <a:ea typeface="Calibri"/>
                          <a:cs typeface="Arial" panose="020B0604020202020204" pitchFamily="34" charset="0"/>
                        </a:rPr>
                        <a:t>Quality and Safety C</a:t>
                      </a:r>
                      <a:r>
                        <a:rPr lang="en-GB" sz="1100" b="1" kern="1200" baseline="0" dirty="0" smtClean="0">
                          <a:solidFill>
                            <a:schemeClr val="bg1"/>
                          </a:solidFill>
                          <a:effectLst/>
                          <a:latin typeface="Arial" panose="020B0604020202020204" pitchFamily="34" charset="0"/>
                          <a:ea typeface="Calibri"/>
                          <a:cs typeface="Arial" panose="020B0604020202020204" pitchFamily="34" charset="0"/>
                        </a:rPr>
                        <a:t>ommittee – continued</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69">
                <a:tc>
                  <a:txBody>
                    <a:bodyPr/>
                    <a:lstStyle/>
                    <a:p>
                      <a:pPr>
                        <a:lnSpc>
                          <a:spcPct val="100000"/>
                        </a:lnSpc>
                        <a:spcAft>
                          <a:spcPts val="0"/>
                        </a:spcAft>
                      </a:pPr>
                      <a:r>
                        <a:rPr lang="en-GB" sz="1100" b="1" baseline="0" dirty="0" smtClean="0">
                          <a:effectLst/>
                          <a:latin typeface="Arial" panose="020B0604020202020204" pitchFamily="34" charset="0"/>
                          <a:ea typeface="Calibri"/>
                          <a:cs typeface="Arial" panose="020B0604020202020204" pitchFamily="34" charset="0"/>
                        </a:rPr>
                        <a:t>Other assurances (continued)</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Serious Incidents</a:t>
                      </a:r>
                      <a:r>
                        <a:rPr lang="en-GB" sz="1100" dirty="0" smtClean="0">
                          <a:solidFill>
                            <a:srgbClr val="000000"/>
                          </a:solidFill>
                          <a:effectLst/>
                          <a:latin typeface="Arial" panose="020B0604020202020204" pitchFamily="34" charset="0"/>
                          <a:ea typeface="Times New Roman"/>
                          <a:cs typeface="Arial" panose="020B0604020202020204" pitchFamily="34" charset="0"/>
                        </a:rPr>
                        <a:t>: Robust investigation processes are in place and potential for learning and beneficial change have been identified.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Quality and Safety Committee and Governance Improvement</a:t>
                      </a:r>
                      <a:r>
                        <a:rPr lang="en-GB" sz="1100" dirty="0" smtClean="0">
                          <a:solidFill>
                            <a:srgbClr val="000000"/>
                          </a:solidFill>
                          <a:effectLst/>
                          <a:latin typeface="Arial" panose="020B0604020202020204" pitchFamily="34" charset="0"/>
                          <a:ea typeface="Times New Roman"/>
                          <a:cs typeface="Arial" panose="020B0604020202020204" pitchFamily="34" charset="0"/>
                        </a:rPr>
                        <a:t>: All actions on the Governance Improvement plan have been completed.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Clinical Audit</a:t>
                      </a:r>
                      <a:r>
                        <a:rPr lang="en-GB" sz="1100" dirty="0" smtClean="0">
                          <a:solidFill>
                            <a:srgbClr val="000000"/>
                          </a:solidFill>
                          <a:effectLst/>
                          <a:latin typeface="Arial" panose="020B0604020202020204" pitchFamily="34" charset="0"/>
                          <a:ea typeface="Times New Roman"/>
                          <a:cs typeface="Arial" panose="020B0604020202020204" pitchFamily="34" charset="0"/>
                        </a:rPr>
                        <a:t>: the committee approved the dissolution of the Clinical Audit Steering Group and was assured that support would in future be provided directly to staff undertaking audits. The committee approved the clinical audit plan for the 2018/19 year.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Quality Report: </a:t>
                      </a:r>
                      <a:r>
                        <a:rPr lang="en-GB" sz="1100" dirty="0" smtClean="0">
                          <a:solidFill>
                            <a:srgbClr val="000000"/>
                          </a:solidFill>
                          <a:effectLst/>
                          <a:latin typeface="Arial" panose="020B0604020202020204" pitchFamily="34" charset="0"/>
                          <a:ea typeface="Times New Roman"/>
                          <a:cs typeface="Arial" panose="020B0604020202020204" pitchFamily="34" charset="0"/>
                        </a:rPr>
                        <a:t>The committee reviewed the report and complimented the thorough approach to developing this. The reports of other organisations will be reviewed as part of next year’s work programme.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GB" sz="1100" b="1" dirty="0" smtClean="0">
                          <a:solidFill>
                            <a:srgbClr val="000000"/>
                          </a:solidFill>
                          <a:effectLst/>
                          <a:latin typeface="Arial" panose="020B0604020202020204" pitchFamily="34" charset="0"/>
                          <a:ea typeface="Times New Roman"/>
                          <a:cs typeface="Arial" panose="020B0604020202020204" pitchFamily="34" charset="0"/>
                        </a:rPr>
                        <a:t>CQC Update: </a:t>
                      </a:r>
                      <a:r>
                        <a:rPr lang="en-GB" sz="1100" dirty="0" smtClean="0">
                          <a:solidFill>
                            <a:srgbClr val="000000"/>
                          </a:solidFill>
                          <a:effectLst/>
                          <a:latin typeface="Arial" panose="020B0604020202020204" pitchFamily="34" charset="0"/>
                          <a:ea typeface="Times New Roman"/>
                          <a:cs typeface="Arial" panose="020B0604020202020204" pitchFamily="34" charset="0"/>
                        </a:rPr>
                        <a:t>The `Should Do’ action plan continues to be delivered to time. Work is being undertaken to produce a themed, and therefore more succinct, Must Do/Should Do plan for the attention of staff. </a:t>
                      </a:r>
                      <a:endParaRPr lang="en-GB" sz="1100" dirty="0" smtClean="0">
                        <a:effectLst/>
                        <a:latin typeface="Arial" panose="020B0604020202020204" pitchFamily="34" charset="0"/>
                        <a:ea typeface="Times New Roman"/>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CQC action plan</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the new themed iteration of the plan was approved by the committee. The plan will be further populated by the time of the next committee.</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lnSpc>
                          <a:spcPct val="100000"/>
                        </a:lnSpc>
                        <a:spcAft>
                          <a:spcPts val="0"/>
                        </a:spcAft>
                        <a:buFont typeface="Arial" panose="020B0604020202020204" pitchFamily="34" charset="0"/>
                        <a:buChar char="•"/>
                        <a:tabLst>
                          <a:tab pos="685800" algn="l"/>
                        </a:tabLst>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Trust Wide Involvement Group (TWIG):</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the committee received assurances from our Service-User/carers members that the refreshed TWIG is working well with good participation from a wide range of service users supported by the various training activities available to them. </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pPr marL="0" lvl="0" indent="0" algn="just">
                        <a:lnSpc>
                          <a:spcPct val="100000"/>
                        </a:lnSpc>
                        <a:spcAft>
                          <a:spcPts val="0"/>
                        </a:spcAft>
                        <a:buFont typeface="Symbol"/>
                        <a:buNone/>
                      </a:pPr>
                      <a:endParaRPr lang="en-GB" sz="1100" dirty="0" smtClean="0">
                        <a:solidFill>
                          <a:srgbClr val="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69">
                <a:tc>
                  <a:txBody>
                    <a:bodyPr/>
                    <a:lstStyle/>
                    <a:p>
                      <a:pPr>
                        <a:lnSpc>
                          <a:spcPct val="100000"/>
                        </a:lnSpc>
                        <a:spcAft>
                          <a:spcPts val="0"/>
                        </a:spcAft>
                      </a:pPr>
                      <a:r>
                        <a:rPr lang="en-GB" sz="1100" b="1" kern="1200" dirty="0" smtClean="0">
                          <a:solidFill>
                            <a:schemeClr val="tx1"/>
                          </a:solidFill>
                          <a:effectLst/>
                          <a:latin typeface="Arial" panose="020B0604020202020204" pitchFamily="34" charset="0"/>
                          <a:ea typeface="+mn-ea"/>
                          <a:cs typeface="Arial" panose="020B0604020202020204" pitchFamily="34" charset="0"/>
                        </a:rPr>
                        <a:t>Annual reports</a:t>
                      </a:r>
                      <a:r>
                        <a:rPr lang="en-GB" sz="1100" b="1" kern="1200" baseline="0" dirty="0" smtClean="0">
                          <a:solidFill>
                            <a:schemeClr val="tx1"/>
                          </a:solidFill>
                          <a:effectLst/>
                          <a:latin typeface="Arial" panose="020B0604020202020204" pitchFamily="34" charset="0"/>
                          <a:ea typeface="+mn-ea"/>
                          <a:cs typeface="Arial" panose="020B0604020202020204" pitchFamily="34" charset="0"/>
                        </a:rPr>
                        <a:t> received</a:t>
                      </a:r>
                      <a:endParaRPr lang="en-GB" sz="11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lgn="just">
                        <a:lnSpc>
                          <a:spcPct val="100000"/>
                        </a:lnSpc>
                        <a:spcAft>
                          <a:spcPts val="0"/>
                        </a:spcAft>
                        <a:buFont typeface="Arial" panose="020B0604020202020204" pitchFamily="34" charset="0"/>
                        <a:buChar char="•"/>
                      </a:pPr>
                      <a:r>
                        <a:rPr lang="en-GB" sz="1100" b="1" dirty="0" smtClean="0">
                          <a:solidFill>
                            <a:srgbClr val="000000"/>
                          </a:solidFill>
                          <a:effectLst/>
                          <a:latin typeface="Arial"/>
                          <a:ea typeface="Times New Roman"/>
                        </a:rPr>
                        <a:t>Incident management: </a:t>
                      </a:r>
                      <a:r>
                        <a:rPr lang="en-GB" sz="1100" dirty="0" smtClean="0">
                          <a:solidFill>
                            <a:srgbClr val="000000"/>
                          </a:solidFill>
                          <a:effectLst/>
                          <a:latin typeface="Arial"/>
                          <a:ea typeface="Times New Roman"/>
                        </a:rPr>
                        <a:t>the Trust continues to be “high reporting” (generally recognised as a good thing).  A record number of incidents this year were associated with reports of smoking related incidents. </a:t>
                      </a:r>
                      <a:endParaRPr lang="en-GB" sz="1100" dirty="0" smtClean="0">
                        <a:effectLst/>
                        <a:latin typeface="Times New Roman"/>
                        <a:ea typeface="Times New Roman"/>
                      </a:endParaRPr>
                    </a:p>
                    <a:p>
                      <a:pPr marL="171450" lvl="0" indent="-171450" algn="just">
                        <a:lnSpc>
                          <a:spcPct val="100000"/>
                        </a:lnSpc>
                        <a:spcAft>
                          <a:spcPts val="0"/>
                        </a:spcAft>
                        <a:buFont typeface="Arial" panose="020B0604020202020204" pitchFamily="34" charset="0"/>
                        <a:buChar char="•"/>
                      </a:pPr>
                      <a:r>
                        <a:rPr lang="en-GB" sz="1100" b="1" dirty="0" smtClean="0">
                          <a:solidFill>
                            <a:srgbClr val="000000"/>
                          </a:solidFill>
                          <a:effectLst/>
                          <a:latin typeface="Arial"/>
                          <a:ea typeface="Times New Roman"/>
                        </a:rPr>
                        <a:t>Freedom to Speak Up: </a:t>
                      </a:r>
                      <a:r>
                        <a:rPr lang="en-GB" sz="1100" dirty="0" smtClean="0">
                          <a:solidFill>
                            <a:srgbClr val="000000"/>
                          </a:solidFill>
                          <a:effectLst/>
                          <a:latin typeface="Arial"/>
                          <a:ea typeface="Times New Roman"/>
                        </a:rPr>
                        <a:t>the Guardian and champions are now well established with the number of reports increasing and a robust response to each report. </a:t>
                      </a:r>
                      <a:endParaRPr lang="en-GB" sz="1100" dirty="0" smtClean="0">
                        <a:effectLst/>
                        <a:latin typeface="Times New Roman"/>
                        <a:ea typeface="Times New Roman"/>
                      </a:endParaRPr>
                    </a:p>
                    <a:p>
                      <a:pPr marL="171450" lvl="0" indent="-171450" algn="just">
                        <a:lnSpc>
                          <a:spcPct val="100000"/>
                        </a:lnSpc>
                        <a:spcAft>
                          <a:spcPts val="0"/>
                        </a:spcAft>
                        <a:buFont typeface="Arial" panose="020B0604020202020204" pitchFamily="34" charset="0"/>
                        <a:buChar char="•"/>
                      </a:pPr>
                      <a:r>
                        <a:rPr lang="en-GB" sz="1100" b="1" dirty="0" smtClean="0">
                          <a:solidFill>
                            <a:srgbClr val="000000"/>
                          </a:solidFill>
                          <a:effectLst/>
                          <a:latin typeface="Arial"/>
                          <a:ea typeface="Times New Roman"/>
                        </a:rPr>
                        <a:t>Infection Prevention: </a:t>
                      </a:r>
                      <a:r>
                        <a:rPr lang="en-GB" sz="1100" dirty="0" smtClean="0">
                          <a:solidFill>
                            <a:srgbClr val="000000"/>
                          </a:solidFill>
                          <a:effectLst/>
                          <a:latin typeface="Arial"/>
                          <a:ea typeface="Times New Roman"/>
                        </a:rPr>
                        <a:t>the Trust continues to achieve high standards with minimal levels of reportable infections, the highest rate nationally for flu immunisation within mental healthcare and an antibiotic management programme in place to minimise the risk of antibiotic resistance.</a:t>
                      </a:r>
                      <a:r>
                        <a:rPr lang="en-GB" sz="1100" b="1" dirty="0" smtClean="0">
                          <a:solidFill>
                            <a:srgbClr val="000000"/>
                          </a:solidFill>
                          <a:effectLst/>
                          <a:latin typeface="Arial"/>
                          <a:ea typeface="Times New Roman"/>
                        </a:rPr>
                        <a:t> </a:t>
                      </a:r>
                      <a:endParaRPr lang="en-GB" sz="1100" dirty="0" smtClean="0">
                        <a:effectLst/>
                        <a:latin typeface="Times New Roman"/>
                        <a:ea typeface="Times New Roman"/>
                      </a:endParaRPr>
                    </a:p>
                    <a:p>
                      <a:pPr marL="171450" lvl="0" indent="-171450" algn="just">
                        <a:lnSpc>
                          <a:spcPct val="100000"/>
                        </a:lnSpc>
                        <a:spcAft>
                          <a:spcPts val="0"/>
                        </a:spcAft>
                        <a:buFont typeface="Arial" panose="020B0604020202020204" pitchFamily="34" charset="0"/>
                        <a:buChar char="•"/>
                      </a:pPr>
                      <a:r>
                        <a:rPr lang="en-GB" sz="1100" b="1" dirty="0" smtClean="0">
                          <a:solidFill>
                            <a:srgbClr val="000000"/>
                          </a:solidFill>
                          <a:effectLst/>
                          <a:latin typeface="Arial"/>
                          <a:ea typeface="Times New Roman"/>
                        </a:rPr>
                        <a:t>Safeguarding: </a:t>
                      </a:r>
                      <a:r>
                        <a:rPr lang="en-GB" sz="1100" dirty="0" smtClean="0">
                          <a:solidFill>
                            <a:srgbClr val="000000"/>
                          </a:solidFill>
                          <a:effectLst/>
                          <a:latin typeface="Arial"/>
                          <a:ea typeface="Times New Roman"/>
                        </a:rPr>
                        <a:t>the numbers of staff trained have increased across both Bradford and Wakefield services and both services now have robust safeguarding leadership and support in place. The Board is aware that a cluster of suicides of young people occurred in the Wakefield district. The Committee was assured that a thorough review of these deaths has taken place, with a wide range of actions taken in response to the review, across social care, education and health services for young people. </a:t>
                      </a:r>
                      <a:r>
                        <a:rPr lang="en-GB" sz="1100" b="1" dirty="0" smtClean="0">
                          <a:solidFill>
                            <a:srgbClr val="000000"/>
                          </a:solidFill>
                          <a:effectLst/>
                          <a:latin typeface="Arial"/>
                          <a:ea typeface="Times New Roman"/>
                        </a:rPr>
                        <a:t> </a:t>
                      </a:r>
                      <a:endParaRPr lang="en-GB" sz="1100" dirty="0" smtClean="0">
                        <a:effectLst/>
                        <a:latin typeface="Times New Roman"/>
                        <a:ea typeface="Times New Roman"/>
                      </a:endParaRPr>
                    </a:p>
                    <a:p>
                      <a:pPr marL="171450" lvl="0" indent="-171450" algn="just">
                        <a:lnSpc>
                          <a:spcPct val="100000"/>
                        </a:lnSpc>
                        <a:spcAft>
                          <a:spcPts val="0"/>
                        </a:spcAft>
                        <a:buFont typeface="Arial" panose="020B0604020202020204" pitchFamily="34" charset="0"/>
                        <a:buChar char="•"/>
                      </a:pPr>
                      <a:r>
                        <a:rPr lang="en-GB" sz="1100" b="1" dirty="0" smtClean="0">
                          <a:solidFill>
                            <a:srgbClr val="000000"/>
                          </a:solidFill>
                          <a:effectLst/>
                          <a:latin typeface="Arial"/>
                          <a:ea typeface="Times New Roman"/>
                        </a:rPr>
                        <a:t>Medicines Management: </a:t>
                      </a:r>
                      <a:r>
                        <a:rPr lang="en-GB" sz="1100" dirty="0" smtClean="0">
                          <a:solidFill>
                            <a:srgbClr val="000000"/>
                          </a:solidFill>
                          <a:effectLst/>
                          <a:latin typeface="Arial"/>
                          <a:ea typeface="Times New Roman"/>
                        </a:rPr>
                        <a:t>Staffing pressures are somewhat ameliorated and medicines management support is now in in place for a wide range of medicines management activities including the redesign of the clozapine initiation pathway to remove the need for admission and increasing the efficiency and effectiveness of dispensing medications on wards. Medicines management is nationally a hot spot for incidents and concerns. The committee was assured that there are no unusual sources of concern within the Trust and that where high numbers of incidents are noted, work is undertaken to understand and address associated risks.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Diagram 6"/>
          <p:cNvGraphicFramePr/>
          <p:nvPr>
            <p:extLst>
              <p:ext uri="{D42A27DB-BD31-4B8C-83A1-F6EECF244321}">
                <p14:modId xmlns:p14="http://schemas.microsoft.com/office/powerpoint/2010/main" val="3991235868"/>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832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bwMode="auto">
          <a:xfrm>
            <a:off x="8776850" y="6734722"/>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6</a:t>
            </a:r>
            <a:endParaRPr lang="en-GB" sz="1000" b="1" dirty="0"/>
          </a:p>
        </p:txBody>
      </p:sp>
      <p:graphicFrame>
        <p:nvGraphicFramePr>
          <p:cNvPr id="8" name="Diagram 7"/>
          <p:cNvGraphicFramePr/>
          <p:nvPr>
            <p:extLst>
              <p:ext uri="{D42A27DB-BD31-4B8C-83A1-F6EECF244321}">
                <p14:modId xmlns:p14="http://schemas.microsoft.com/office/powerpoint/2010/main" val="8778665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95302488"/>
              </p:ext>
            </p:extLst>
          </p:nvPr>
        </p:nvGraphicFramePr>
        <p:xfrm>
          <a:off x="164912" y="612180"/>
          <a:ext cx="8813738" cy="5930552"/>
        </p:xfrm>
        <a:graphic>
          <a:graphicData uri="http://schemas.openxmlformats.org/drawingml/2006/table">
            <a:tbl>
              <a:tblPr firstRow="1" firstCol="1" bandRow="1"/>
              <a:tblGrid>
                <a:gridCol w="968960"/>
                <a:gridCol w="723494"/>
                <a:gridCol w="7121284"/>
              </a:tblGrid>
              <a:tr h="200590">
                <a:tc gridSpan="3">
                  <a:txBody>
                    <a:bodyPr/>
                    <a:lstStyle/>
                    <a:p>
                      <a:pPr marL="0" marR="0" indent="0" algn="ctr" defTabSz="923727" rtl="0" eaLnBrk="1" fontAlgn="auto" latinLnBrk="0" hangingPunct="1">
                        <a:lnSpc>
                          <a:spcPct val="115000"/>
                        </a:lnSpc>
                        <a:spcBef>
                          <a:spcPts val="0"/>
                        </a:spcBef>
                        <a:spcAft>
                          <a:spcPts val="0"/>
                        </a:spcAft>
                        <a:buClrTx/>
                        <a:buSzTx/>
                        <a:buFontTx/>
                        <a:buNone/>
                        <a:tabLst/>
                        <a:defRPr/>
                      </a:pPr>
                      <a:r>
                        <a:rPr lang="en-GB" sz="1100" b="1" kern="1200" dirty="0" smtClean="0">
                          <a:solidFill>
                            <a:schemeClr val="bg1"/>
                          </a:solidFill>
                          <a:effectLst/>
                          <a:latin typeface="Arial" panose="020B0604020202020204" pitchFamily="34" charset="0"/>
                          <a:ea typeface="Calibri"/>
                          <a:cs typeface="Arial" panose="020B0604020202020204" pitchFamily="34" charset="0"/>
                        </a:rPr>
                        <a:t>Quality and Safety C</a:t>
                      </a:r>
                      <a:r>
                        <a:rPr lang="en-GB" sz="1100" b="1" kern="1200" baseline="0" dirty="0" smtClean="0">
                          <a:solidFill>
                            <a:schemeClr val="bg1"/>
                          </a:solidFill>
                          <a:effectLst/>
                          <a:latin typeface="Arial" panose="020B0604020202020204" pitchFamily="34" charset="0"/>
                          <a:ea typeface="Calibri"/>
                          <a:cs typeface="Arial" panose="020B0604020202020204" pitchFamily="34" charset="0"/>
                        </a:rPr>
                        <a:t>ommittee – continued</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endParaRPr lang="en-GB"/>
                    </a:p>
                  </a:txBody>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506">
                <a:tc>
                  <a:txBody>
                    <a:bodyPr/>
                    <a:lstStyle/>
                    <a:p>
                      <a:pPr marL="0" marR="0" indent="0" algn="l" defTabSz="923727"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Arial" panose="020B0604020202020204" pitchFamily="34" charset="0"/>
                          <a:ea typeface="+mn-ea"/>
                          <a:cs typeface="Arial" panose="020B0604020202020204" pitchFamily="34" charset="0"/>
                        </a:rPr>
                        <a:t>Annual reports</a:t>
                      </a:r>
                      <a:r>
                        <a:rPr lang="en-GB" sz="1100" b="1" kern="1200" baseline="0" dirty="0" smtClean="0">
                          <a:solidFill>
                            <a:schemeClr val="tx1"/>
                          </a:solidFill>
                          <a:effectLst/>
                          <a:latin typeface="Arial" panose="020B0604020202020204" pitchFamily="34" charset="0"/>
                          <a:ea typeface="+mn-ea"/>
                          <a:cs typeface="Arial" panose="020B0604020202020204" pitchFamily="34" charset="0"/>
                        </a:rPr>
                        <a:t> received</a:t>
                      </a:r>
                      <a:endParaRPr lang="en-GB" sz="1100" b="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0"/>
                        </a:spcAft>
                      </a:pPr>
                      <a:r>
                        <a:rPr lang="en-GB" sz="1100" b="0" kern="1200" dirty="0" smtClean="0">
                          <a:solidFill>
                            <a:schemeClr val="tx1"/>
                          </a:solidFill>
                          <a:effectLst/>
                          <a:latin typeface="Arial" panose="020B0604020202020204" pitchFamily="34" charset="0"/>
                          <a:ea typeface="+mn-ea"/>
                          <a:cs typeface="Arial" panose="020B0604020202020204" pitchFamily="34" charset="0"/>
                        </a:rPr>
                        <a:t>(continued)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171450" marR="0" lvl="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rPr>
                        <a:t>Emergency Preparedness: </a:t>
                      </a:r>
                      <a:r>
                        <a:rPr kumimoji="0" lang="en-GB"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rPr>
                        <a:t>All services have robust plans in place. The effectiveness of these plans has been tested over the year by a table top exercise and a variety of real-life incidents. In all cases there has been an excellent response and improvement potential noted and integrated into service plans.  </a:t>
                      </a:r>
                      <a:r>
                        <a:rPr kumimoji="0" lang="en-GB"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rPr>
                        <a:t> </a:t>
                      </a: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171450" marR="0" lvl="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dirty="0" smtClean="0">
                        <a:ln>
                          <a:noFill/>
                        </a:ln>
                        <a:solidFill>
                          <a:prstClr val="black"/>
                        </a:solidFill>
                        <a:effectLst/>
                        <a:uLnTx/>
                        <a:uFillTx/>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9090">
                <a:tc>
                  <a:txBody>
                    <a:bodyPr/>
                    <a:lstStyle/>
                    <a:p>
                      <a:pPr>
                        <a:lnSpc>
                          <a:spcPct val="100000"/>
                        </a:lnSpc>
                        <a:spcBef>
                          <a:spcPts val="0"/>
                        </a:spcBef>
                        <a:spcAft>
                          <a:spcPts val="0"/>
                        </a:spcAft>
                      </a:pPr>
                      <a:r>
                        <a:rPr lang="en-GB" sz="1100" b="1" kern="1200" dirty="0" smtClean="0">
                          <a:solidFill>
                            <a:schemeClr val="tx1"/>
                          </a:solidFill>
                          <a:effectLst/>
                          <a:latin typeface="Arial" panose="020B0604020202020204" pitchFamily="34" charset="0"/>
                          <a:ea typeface="+mn-ea"/>
                          <a:cs typeface="Arial" panose="020B0604020202020204" pitchFamily="34" charset="0"/>
                        </a:rPr>
                        <a:t>Internal</a:t>
                      </a:r>
                      <a:r>
                        <a:rPr lang="en-GB" sz="1100" b="1" kern="1200" baseline="0" dirty="0" smtClean="0">
                          <a:solidFill>
                            <a:schemeClr val="tx1"/>
                          </a:solidFill>
                          <a:effectLst/>
                          <a:latin typeface="Arial" panose="020B0604020202020204" pitchFamily="34" charset="0"/>
                          <a:ea typeface="+mn-ea"/>
                          <a:cs typeface="Arial" panose="020B0604020202020204" pitchFamily="34" charset="0"/>
                        </a:rPr>
                        <a:t> audit reports</a:t>
                      </a:r>
                      <a:endParaRPr lang="en-GB" sz="11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Internal Audit reports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were received by the committee for the first time:</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Key Performance Indicators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(High assurance)</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Medicines Management</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(Significant assurance)</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p>
                      <a:pPr marL="171450" lvl="0" indent="-171450" algn="just">
                        <a:spcAft>
                          <a:spcPts val="0"/>
                        </a:spcAft>
                        <a:buFont typeface="Arial" panose="020B0604020202020204" pitchFamily="34" charset="0"/>
                        <a:buChar char="•"/>
                      </a:pPr>
                      <a:r>
                        <a:rPr lang="en-US" sz="1100" b="1"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Learning from Deaths</a:t>
                      </a:r>
                      <a:r>
                        <a:rPr lang="en-US"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rPr>
                        <a:t> (Limited assurance). This work is relatively new to Mental Health Trusts (and even more so to Community Trusts). The committee was assured that issues identified by the audit are being addressed. The membership of the Mortality Review Group has been extended and also its remit, to include Duty of Candour incidents. Good practice is supported by regular attendance at the regional network for Learning from Deaths. </a:t>
                      </a: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just" defTabSz="92372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dirty="0" smtClean="0">
                        <a:ln>
                          <a:noFill/>
                        </a:ln>
                        <a:solidFill>
                          <a:prstClr val="black"/>
                        </a:solidFill>
                        <a:effectLst/>
                        <a:uLnTx/>
                        <a:uFillTx/>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72">
                <a:tc rowSpan="14">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Exceptions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The Bradford public health </a:t>
                      </a:r>
                      <a:r>
                        <a:rPr lang="en-GB" sz="1100" b="1" dirty="0" smtClean="0">
                          <a:solidFill>
                            <a:srgbClr val="000000"/>
                          </a:solidFill>
                          <a:effectLst/>
                          <a:latin typeface="Arial" panose="020B0604020202020204" pitchFamily="34" charset="0"/>
                          <a:ea typeface="Calibri"/>
                          <a:cs typeface="Arial" panose="020B0604020202020204" pitchFamily="34" charset="0"/>
                        </a:rPr>
                        <a:t>0-19 children’s service procurement</a:t>
                      </a:r>
                      <a:r>
                        <a:rPr lang="en-GB" sz="1100" dirty="0" smtClean="0">
                          <a:solidFill>
                            <a:srgbClr val="000000"/>
                          </a:solidFill>
                          <a:effectLst/>
                          <a:latin typeface="Arial" panose="020B0604020202020204" pitchFamily="34" charset="0"/>
                          <a:ea typeface="Calibri"/>
                          <a:cs typeface="Arial" panose="020B0604020202020204" pitchFamily="34" charset="0"/>
                        </a:rPr>
                        <a:t> is expected to commence in June 2018. There are likely to be other competitors for this contract. </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It has been confirmed that the procurement process will commence on 20 July 2018.</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indent="0" algn="just">
                        <a:buFont typeface="Arial" panose="020B0604020202020204" pitchFamily="34" charset="0"/>
                        <a:buNone/>
                      </a:pPr>
                      <a:endParaRPr lang="en-GB" sz="11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Significant pressure on </a:t>
                      </a:r>
                      <a:r>
                        <a:rPr lang="en-GB" sz="1100" b="1" dirty="0" smtClean="0">
                          <a:solidFill>
                            <a:srgbClr val="000000"/>
                          </a:solidFill>
                          <a:effectLst/>
                          <a:latin typeface="Arial" panose="020B0604020202020204" pitchFamily="34" charset="0"/>
                          <a:ea typeface="Calibri"/>
                          <a:cs typeface="Arial" panose="020B0604020202020204" pitchFamily="34" charset="0"/>
                        </a:rPr>
                        <a:t>school nursing capacity</a:t>
                      </a:r>
                      <a:r>
                        <a:rPr lang="en-GB" sz="1100" dirty="0" smtClean="0">
                          <a:solidFill>
                            <a:srgbClr val="000000"/>
                          </a:solidFill>
                          <a:effectLst/>
                          <a:latin typeface="Arial" panose="020B0604020202020204" pitchFamily="34" charset="0"/>
                          <a:ea typeface="Calibri"/>
                          <a:cs typeface="Arial" panose="020B0604020202020204" pitchFamily="34" charset="0"/>
                        </a:rPr>
                        <a:t> continues. </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A redesign process is under way. </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Adult Physical Health and Children’s Services Business Units reported challenges arising from </a:t>
                      </a:r>
                      <a:r>
                        <a:rPr lang="en-GB" sz="1100" b="1" dirty="0" smtClean="0">
                          <a:solidFill>
                            <a:srgbClr val="000000"/>
                          </a:solidFill>
                          <a:effectLst/>
                          <a:latin typeface="Arial" panose="020B0604020202020204" pitchFamily="34" charset="0"/>
                          <a:ea typeface="Calibri"/>
                          <a:cs typeface="Arial" panose="020B0604020202020204" pitchFamily="34" charset="0"/>
                        </a:rPr>
                        <a:t>agile working</a:t>
                      </a:r>
                      <a:r>
                        <a:rPr lang="en-GB" sz="1100" dirty="0" smtClean="0">
                          <a:solidFill>
                            <a:srgbClr val="000000"/>
                          </a:solidFill>
                          <a:effectLst/>
                          <a:latin typeface="Arial" panose="020B0604020202020204" pitchFamily="34" charset="0"/>
                          <a:ea typeface="Calibri"/>
                          <a:cs typeface="Arial" panose="020B0604020202020204" pitchFamily="34" charset="0"/>
                        </a:rPr>
                        <a:t>. </a:t>
                      </a:r>
                      <a:endParaRPr lang="en-GB" sz="105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2048">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The committee will seek a Deep Dive into the “people” aspects of agile working in discussion with the Finance, Business and Investment Committee and the Informatics Board. </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lnSpc>
                          <a:spcPct val="100000"/>
                        </a:lnSpc>
                        <a:spcAft>
                          <a:spcPts val="0"/>
                        </a:spcAft>
                        <a:buFont typeface="Symbol"/>
                        <a:buNone/>
                      </a:pPr>
                      <a:r>
                        <a:rPr lang="en-GB" sz="1100" dirty="0" smtClean="0">
                          <a:solidFill>
                            <a:srgbClr val="000000"/>
                          </a:solidFill>
                          <a:effectLst/>
                          <a:latin typeface="Arial" panose="020B0604020202020204" pitchFamily="34" charset="0"/>
                          <a:ea typeface="Times New Roman"/>
                          <a:cs typeface="Arial" panose="020B0604020202020204" pitchFamily="34" charset="0"/>
                        </a:rPr>
                        <a:t>Targets for </a:t>
                      </a:r>
                      <a:r>
                        <a:rPr lang="en-GB" sz="1100" b="1" dirty="0" smtClean="0">
                          <a:solidFill>
                            <a:srgbClr val="000000"/>
                          </a:solidFill>
                          <a:effectLst/>
                          <a:latin typeface="Arial" panose="020B0604020202020204" pitchFamily="34" charset="0"/>
                          <a:ea typeface="Times New Roman"/>
                          <a:cs typeface="Arial" panose="020B0604020202020204" pitchFamily="34" charset="0"/>
                        </a:rPr>
                        <a:t>timely communication of discharge information to GPs</a:t>
                      </a:r>
                      <a:r>
                        <a:rPr lang="en-GB" sz="1100" dirty="0" smtClean="0">
                          <a:solidFill>
                            <a:srgbClr val="000000"/>
                          </a:solidFill>
                          <a:effectLst/>
                          <a:latin typeface="Arial" panose="020B0604020202020204" pitchFamily="34" charset="0"/>
                          <a:ea typeface="Times New Roman"/>
                          <a:cs typeface="Arial" panose="020B0604020202020204" pitchFamily="34" charset="0"/>
                        </a:rPr>
                        <a:t> have not so far been achieved. </a:t>
                      </a:r>
                      <a:endParaRPr lang="en-GB" sz="1100" dirty="0" smtClean="0">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Benefits are expected from the introduction of SystmOne. </a:t>
                      </a:r>
                      <a:endParaRPr lang="en-GB" sz="1100" dirty="0">
                        <a:solidFill>
                          <a:srgbClr val="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0040">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lnSpc>
                          <a:spcPct val="100000"/>
                        </a:lnSpc>
                        <a:spcAft>
                          <a:spcPts val="0"/>
                        </a:spcAft>
                        <a:buFont typeface="Symbol"/>
                        <a:buNone/>
                      </a:pPr>
                      <a:r>
                        <a:rPr lang="en-GB" sz="1100" dirty="0" smtClean="0">
                          <a:solidFill>
                            <a:srgbClr val="000000"/>
                          </a:solidFill>
                          <a:effectLst/>
                          <a:latin typeface="Arial" panose="020B0604020202020204" pitchFamily="34" charset="0"/>
                          <a:ea typeface="Times New Roman"/>
                          <a:cs typeface="Arial" panose="020B0604020202020204" pitchFamily="34" charset="0"/>
                        </a:rPr>
                        <a:t>The committee expressed concern at the level of </a:t>
                      </a:r>
                      <a:r>
                        <a:rPr lang="en-GB" sz="1100" b="1" dirty="0" smtClean="0">
                          <a:solidFill>
                            <a:srgbClr val="000000"/>
                          </a:solidFill>
                          <a:effectLst/>
                          <a:latin typeface="Arial" panose="020B0604020202020204" pitchFamily="34" charset="0"/>
                          <a:ea typeface="Times New Roman"/>
                          <a:cs typeface="Arial" panose="020B0604020202020204" pitchFamily="34" charset="0"/>
                        </a:rPr>
                        <a:t>reporting of incidents of violence and aggression</a:t>
                      </a:r>
                      <a:r>
                        <a:rPr lang="en-GB" sz="1100" dirty="0" smtClean="0">
                          <a:solidFill>
                            <a:srgbClr val="000000"/>
                          </a:solidFill>
                          <a:effectLst/>
                          <a:latin typeface="Arial" panose="020B0604020202020204" pitchFamily="34" charset="0"/>
                          <a:ea typeface="Times New Roman"/>
                          <a:cs typeface="Arial" panose="020B0604020202020204" pitchFamily="34" charset="0"/>
                        </a:rPr>
                        <a:t> - above the national average in our staff survey, and well above the best mental health trust. </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A Deep Dive has been commissioned to further understand these figures. </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0040">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Timely </a:t>
                      </a:r>
                      <a:r>
                        <a:rPr lang="en-GB" sz="1100" b="1" dirty="0" smtClean="0">
                          <a:solidFill>
                            <a:srgbClr val="000000"/>
                          </a:solidFill>
                          <a:effectLst/>
                          <a:latin typeface="Arial" panose="020B0604020202020204" pitchFamily="34" charset="0"/>
                          <a:ea typeface="Calibri"/>
                          <a:cs typeface="Arial" panose="020B0604020202020204" pitchFamily="34" charset="0"/>
                        </a:rPr>
                        <a:t>implementation of NICE guidelines </a:t>
                      </a:r>
                      <a:r>
                        <a:rPr lang="en-GB" sz="1100" dirty="0" smtClean="0">
                          <a:solidFill>
                            <a:srgbClr val="000000"/>
                          </a:solidFill>
                          <a:effectLst/>
                          <a:latin typeface="Arial" panose="020B0604020202020204" pitchFamily="34" charset="0"/>
                          <a:ea typeface="Calibri"/>
                          <a:cs typeface="Arial" panose="020B0604020202020204" pitchFamily="34" charset="0"/>
                        </a:rPr>
                        <a:t>continues to prove to be a challenge, particularly for mental health services. </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4016">
                <a:tc vMerge="1">
                  <a:txBody>
                    <a:bodyPr/>
                    <a:lstStyle/>
                    <a:p>
                      <a:endParaRPr lang="en-GB"/>
                    </a:p>
                  </a:txBody>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solidFill>
                            <a:srgbClr val="000000"/>
                          </a:solidFill>
                          <a:effectLst/>
                          <a:latin typeface="Arial" panose="020B0604020202020204" pitchFamily="34" charset="0"/>
                          <a:ea typeface="Calibri"/>
                          <a:cs typeface="Arial" panose="020B0604020202020204" pitchFamily="34" charset="0"/>
                        </a:rPr>
                        <a:t>Additional support is being provided by the library team to address this situation. </a:t>
                      </a:r>
                      <a:endParaRPr lang="en-GB" sz="1100" b="0" i="0" u="none" strike="noStrike" dirty="0" smtClean="0">
                        <a:solidFill>
                          <a:srgbClr val="000000"/>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dirty="0" smtClean="0">
                          <a:latin typeface="Arial" panose="020B0604020202020204" pitchFamily="34" charset="0"/>
                          <a:cs typeface="Arial" panose="020B0604020202020204" pitchFamily="34" charset="0"/>
                        </a:rPr>
                        <a:t>Issue:</a:t>
                      </a:r>
                      <a:endParaRPr lang="en-GB" sz="11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923727"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000000"/>
                          </a:solidFill>
                          <a:effectLst/>
                          <a:uLnTx/>
                          <a:uFill>
                            <a:solidFill>
                              <a:srgbClr val="000000"/>
                            </a:solidFill>
                          </a:uFill>
                          <a:latin typeface="Arial"/>
                          <a:ea typeface="Cambria"/>
                          <a:cs typeface="Cambria"/>
                        </a:rPr>
                        <a:t>Staffing pressures:</a:t>
                      </a:r>
                      <a:r>
                        <a:rPr kumimoji="0" lang="en-US" sz="1100" b="0" i="0" u="none" strike="noStrike" kern="1200" cap="none" spc="0" normalizeH="0" baseline="0" noProof="0" dirty="0" smtClean="0">
                          <a:ln>
                            <a:noFill/>
                          </a:ln>
                          <a:solidFill>
                            <a:srgbClr val="000000"/>
                          </a:solidFill>
                          <a:effectLst/>
                          <a:uLnTx/>
                          <a:uFill>
                            <a:solidFill>
                              <a:srgbClr val="000000"/>
                            </a:solidFill>
                          </a:uFill>
                          <a:latin typeface="Arial"/>
                          <a:ea typeface="Cambria"/>
                          <a:cs typeface="Cambria"/>
                        </a:rPr>
                        <a:t> continue to be a frequent source of discussion. The Safeguarding team is particularly concerned about the reduced budgets within the service specifications to be released in the Autumn.</a:t>
                      </a:r>
                      <a:endParaRPr kumimoji="0" lang="en-GB" sz="1100" b="0" i="0" u="none" strike="noStrike" kern="1200" cap="none" spc="0" normalizeH="0" baseline="0" noProof="0" dirty="0" smtClean="0">
                        <a:ln>
                          <a:noFill/>
                        </a:ln>
                        <a:solidFill>
                          <a:srgbClr val="000000"/>
                        </a:solidFill>
                        <a:effectLst/>
                        <a:uLnTx/>
                        <a:uFill>
                          <a:solidFill>
                            <a:srgbClr val="000000"/>
                          </a:solidFill>
                        </a:uFill>
                        <a:latin typeface="Cambria"/>
                        <a:ea typeface="Cambria"/>
                        <a:cs typeface="Cambria"/>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GB" sz="1100" dirty="0" smtClean="0">
                          <a:latin typeface="Arial" panose="020B0604020202020204" pitchFamily="34" charset="0"/>
                          <a:cs typeface="Arial" panose="020B0604020202020204" pitchFamily="34" charset="0"/>
                        </a:rPr>
                        <a:t>Status:</a:t>
                      </a:r>
                      <a:endParaRPr lang="en-GB" sz="11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92372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
                            <a:solidFill>
                              <a:srgbClr val="000000"/>
                            </a:solidFill>
                          </a:uFill>
                          <a:latin typeface="Arial"/>
                          <a:ea typeface="Cambria"/>
                          <a:cs typeface="Cambria"/>
                        </a:rPr>
                        <a:t>It is hoped that the impact will not be felt until next year.</a:t>
                      </a:r>
                      <a:endParaRPr kumimoji="0" lang="en-GB" sz="1100" b="0" i="0" u="none" strike="noStrike" kern="1200" cap="none" spc="0" normalizeH="0" baseline="0" noProof="0" dirty="0" smtClean="0">
                        <a:ln>
                          <a:noFill/>
                        </a:ln>
                        <a:solidFill>
                          <a:srgbClr val="000000"/>
                        </a:solidFill>
                        <a:effectLst/>
                        <a:uLnTx/>
                        <a:uFill>
                          <a:solidFill>
                            <a:srgbClr val="000000"/>
                          </a:solidFill>
                        </a:uFill>
                        <a:latin typeface="Cambria"/>
                        <a:ea typeface="Cambria"/>
                        <a:cs typeface="Cambria"/>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30253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34685" y="6666297"/>
            <a:ext cx="346617" cy="246221"/>
          </a:xfrm>
          <a:prstGeom prst="rect">
            <a:avLst/>
          </a:prstGeom>
          <a:solidFill>
            <a:schemeClr val="bg1"/>
          </a:solidFill>
          <a:ln>
            <a:noFill/>
          </a:ln>
          <a:effectLst/>
        </p:spPr>
        <p:txBody>
          <a:bodyPr wrap="square" rtlCol="0">
            <a:spAutoFit/>
          </a:bodyPr>
          <a:lstStyle/>
          <a:p>
            <a:pPr>
              <a:spcBef>
                <a:spcPct val="50000"/>
              </a:spcBef>
            </a:pPr>
            <a:r>
              <a:rPr lang="en-GB" sz="1000" b="1" dirty="0" smtClean="0">
                <a:solidFill>
                  <a:prstClr val="black"/>
                </a:solidFill>
              </a:rPr>
              <a:t>7</a:t>
            </a:r>
            <a:endParaRPr lang="en-GB" sz="10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59923456"/>
              </p:ext>
            </p:extLst>
          </p:nvPr>
        </p:nvGraphicFramePr>
        <p:xfrm>
          <a:off x="212929" y="574950"/>
          <a:ext cx="8813737" cy="2072798"/>
        </p:xfrm>
        <a:graphic>
          <a:graphicData uri="http://schemas.openxmlformats.org/drawingml/2006/table">
            <a:tbl>
              <a:tblPr firstRow="1" firstCol="1" bandRow="1"/>
              <a:tblGrid>
                <a:gridCol w="936104"/>
                <a:gridCol w="648072"/>
                <a:gridCol w="7229561"/>
              </a:tblGrid>
              <a:tr h="200590">
                <a:tc gridSpan="3">
                  <a:txBody>
                    <a:bodyPr/>
                    <a:lstStyle/>
                    <a:p>
                      <a:pPr marL="0" marR="0" indent="0" algn="ctr" defTabSz="923727" rtl="0" eaLnBrk="1" fontAlgn="auto" latinLnBrk="0" hangingPunct="1">
                        <a:lnSpc>
                          <a:spcPct val="115000"/>
                        </a:lnSpc>
                        <a:spcBef>
                          <a:spcPts val="0"/>
                        </a:spcBef>
                        <a:spcAft>
                          <a:spcPts val="0"/>
                        </a:spcAft>
                        <a:buClrTx/>
                        <a:buSzTx/>
                        <a:buFontTx/>
                        <a:buNone/>
                        <a:tabLst/>
                        <a:defRPr/>
                      </a:pPr>
                      <a:r>
                        <a:rPr lang="en-GB" sz="1100" b="1" kern="1200" dirty="0" smtClean="0">
                          <a:solidFill>
                            <a:schemeClr val="bg1"/>
                          </a:solidFill>
                          <a:effectLst/>
                          <a:latin typeface="Arial" panose="020B0604020202020204" pitchFamily="34" charset="0"/>
                          <a:ea typeface="Calibri"/>
                          <a:cs typeface="Arial" panose="020B0604020202020204" pitchFamily="34" charset="0"/>
                        </a:rPr>
                        <a:t>Quality and Safety C</a:t>
                      </a:r>
                      <a:r>
                        <a:rPr lang="en-GB" sz="1100" b="1" kern="1200" baseline="0" dirty="0" smtClean="0">
                          <a:solidFill>
                            <a:schemeClr val="bg1"/>
                          </a:solidFill>
                          <a:effectLst/>
                          <a:latin typeface="Arial" panose="020B0604020202020204" pitchFamily="34" charset="0"/>
                          <a:ea typeface="Calibri"/>
                          <a:cs typeface="Arial" panose="020B0604020202020204" pitchFamily="34" charset="0"/>
                        </a:rPr>
                        <a:t>ommittee – continued</a:t>
                      </a:r>
                      <a:endParaRPr lang="en-GB" sz="1100" b="1" kern="1200" dirty="0" smtClean="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39323">
                <a:tc rowSpan="2">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Exceptions</a:t>
                      </a:r>
                    </a:p>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100" dirty="0" smtClean="0">
                          <a:solidFill>
                            <a:srgbClr val="000000"/>
                          </a:solidFill>
                          <a:effectLst/>
                          <a:uFill>
                            <a:solidFill>
                              <a:srgbClr val="000000"/>
                            </a:solidFill>
                          </a:uFill>
                          <a:latin typeface="Arial"/>
                          <a:ea typeface="Cambria"/>
                          <a:cs typeface="Cambria"/>
                        </a:rPr>
                        <a:t>The </a:t>
                      </a:r>
                      <a:r>
                        <a:rPr lang="en-US" sz="1100" b="1" dirty="0" smtClean="0">
                          <a:solidFill>
                            <a:srgbClr val="000000"/>
                          </a:solidFill>
                          <a:effectLst/>
                          <a:uFill>
                            <a:solidFill>
                              <a:srgbClr val="000000"/>
                            </a:solidFill>
                          </a:uFill>
                          <a:latin typeface="Arial"/>
                          <a:ea typeface="Cambria"/>
                          <a:cs typeface="Cambria"/>
                        </a:rPr>
                        <a:t>Medicines Management</a:t>
                      </a:r>
                      <a:r>
                        <a:rPr lang="en-US" sz="1100" dirty="0" smtClean="0">
                          <a:solidFill>
                            <a:srgbClr val="000000"/>
                          </a:solidFill>
                          <a:effectLst/>
                          <a:uFill>
                            <a:solidFill>
                              <a:srgbClr val="000000"/>
                            </a:solidFill>
                          </a:uFill>
                          <a:latin typeface="Arial"/>
                          <a:ea typeface="Cambria"/>
                          <a:cs typeface="Cambria"/>
                        </a:rPr>
                        <a:t> team has an ongoing senior vacancy. They have not been able to recruit, although new approaches are being tried. </a:t>
                      </a:r>
                      <a:endParaRPr lang="en-GB" sz="1100" dirty="0" smtClean="0">
                        <a:solidFill>
                          <a:srgbClr val="000000"/>
                        </a:solidFill>
                        <a:effectLst/>
                        <a:uFill>
                          <a:solidFill>
                            <a:srgbClr val="000000"/>
                          </a:solidFill>
                        </a:uFill>
                        <a:latin typeface="Cambria"/>
                        <a:ea typeface="Cambria"/>
                        <a:cs typeface="Cambria"/>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2792">
                <a:tc vMerge="1">
                  <a:txBody>
                    <a:bodyPr/>
                    <a:lstStyle/>
                    <a:p>
                      <a:endParaRPr lang="en-GB"/>
                    </a:p>
                  </a:txBody>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effectLst/>
                          <a:latin typeface="Arial"/>
                          <a:ea typeface="Calibri"/>
                          <a:cs typeface="Times New Roman"/>
                        </a:rPr>
                        <a:t>Ongoing.</a:t>
                      </a:r>
                      <a:endParaRPr lang="en-GB" sz="1050" dirty="0" smtClean="0">
                        <a:effectLst/>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070">
                <a:tc rowSpan="4">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Exceptions carried forward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b="1" dirty="0" smtClean="0">
                          <a:effectLst/>
                          <a:latin typeface="Arial" panose="020B0604020202020204" pitchFamily="34" charset="0"/>
                          <a:ea typeface="Calibri"/>
                          <a:cs typeface="Arial" panose="020B0604020202020204" pitchFamily="34" charset="0"/>
                        </a:rPr>
                        <a:t>Staffing on the Dementia Assessment Unit</a:t>
                      </a:r>
                      <a:r>
                        <a:rPr lang="en-GB" sz="1100" dirty="0" smtClean="0">
                          <a:effectLst/>
                          <a:latin typeface="Arial" panose="020B0604020202020204" pitchFamily="34" charset="0"/>
                          <a:ea typeface="Calibri"/>
                          <a:cs typeface="Arial" panose="020B0604020202020204" pitchFamily="34" charset="0"/>
                        </a:rPr>
                        <a:t> continues to be challenging despite a range of actions in place. </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024">
                <a:tc v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GB" sz="1100" dirty="0" smtClean="0">
                          <a:effectLst/>
                          <a:latin typeface="Arial" panose="020B0604020202020204" pitchFamily="34" charset="0"/>
                          <a:ea typeface="Calibri"/>
                          <a:cs typeface="Arial" panose="020B0604020202020204" pitchFamily="34" charset="0"/>
                        </a:rPr>
                        <a:t>Ongoing.</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4056">
                <a:tc vMerge="1">
                  <a:txBody>
                    <a:bodyPr/>
                    <a:lstStyle/>
                    <a:p>
                      <a:pPr marL="0" indent="0" algn="just">
                        <a:buFont typeface="Arial" panose="020B0604020202020204" pitchFamily="34" charset="0"/>
                        <a:buNone/>
                      </a:pPr>
                      <a:endParaRPr lang="en-GB" sz="11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dirty="0" smtClean="0">
                          <a:solidFill>
                            <a:schemeClr val="tx1"/>
                          </a:solidFill>
                          <a:effectLst/>
                          <a:latin typeface="Arial" panose="020B0604020202020204" pitchFamily="34" charset="0"/>
                          <a:ea typeface="+mn-ea"/>
                          <a:cs typeface="Arial" panose="020B0604020202020204" pitchFamily="34" charset="0"/>
                        </a:rPr>
                        <a:t>Issue: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100" b="1" dirty="0" smtClean="0">
                          <a:solidFill>
                            <a:srgbClr val="000000"/>
                          </a:solidFill>
                          <a:effectLst/>
                          <a:latin typeface="Arial" panose="020B0604020202020204" pitchFamily="34" charset="0"/>
                          <a:ea typeface="Cambria"/>
                          <a:cs typeface="Arial" panose="020B0604020202020204" pitchFamily="34" charset="0"/>
                        </a:rPr>
                        <a:t>Move to 7 Day Working of the Trust’s Medicine Management Team</a:t>
                      </a:r>
                      <a:r>
                        <a:rPr lang="en-US" sz="1100" dirty="0" smtClean="0">
                          <a:solidFill>
                            <a:srgbClr val="000000"/>
                          </a:solidFill>
                          <a:effectLst/>
                          <a:latin typeface="Arial" panose="020B0604020202020204" pitchFamily="34" charset="0"/>
                          <a:ea typeface="Cambria"/>
                          <a:cs typeface="Arial" panose="020B0604020202020204" pitchFamily="34" charset="0"/>
                        </a:rPr>
                        <a:t> – the last report highlighted the Medical Director had written to Bradford Teaching Hospitals Foundation Trust regarding the resultant impact of 7 day working on the quality of service provision to the Trust. </a:t>
                      </a:r>
                      <a:endParaRPr lang="en-GB" sz="1100" dirty="0" smtClean="0">
                        <a:solidFill>
                          <a:srgbClr val="000000"/>
                        </a:solidFill>
                        <a:effectLst/>
                        <a:uFill>
                          <a:solidFill>
                            <a:srgbClr val="000000"/>
                          </a:solidFill>
                        </a:uFill>
                        <a:latin typeface="Arial" panose="020B0604020202020204" pitchFamily="34" charset="0"/>
                        <a:ea typeface="Cambria"/>
                        <a:cs typeface="Arial" panose="020B0604020202020204" pitchFamily="34" charset="0"/>
                      </a:endParaRPr>
                    </a:p>
                  </a:txBody>
                  <a:tcPr marL="68580" marR="68580" marT="0" marB="0">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r>
              <a:tr h="289986">
                <a:tc v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dirty="0" smtClean="0">
                          <a:solidFill>
                            <a:srgbClr val="000000"/>
                          </a:solidFill>
                          <a:effectLst/>
                          <a:latin typeface="Arial" panose="020B0604020202020204" pitchFamily="34" charset="0"/>
                          <a:cs typeface="Arial" panose="020B0604020202020204" pitchFamily="34" charset="0"/>
                        </a:rPr>
                        <a:t>Status: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100" dirty="0" smtClean="0">
                          <a:solidFill>
                            <a:srgbClr val="000000"/>
                          </a:solidFill>
                          <a:effectLst/>
                          <a:latin typeface="Arial" panose="020B0604020202020204" pitchFamily="34" charset="0"/>
                          <a:ea typeface="Cambria"/>
                          <a:cs typeface="Arial" panose="020B0604020202020204" pitchFamily="34" charset="0"/>
                        </a:rPr>
                        <a:t>A response is awaited.</a:t>
                      </a:r>
                      <a:endParaRPr lang="en-GB" sz="1100" dirty="0" smtClean="0">
                        <a:effectLst/>
                        <a:latin typeface="Arial" panose="020B0604020202020204" pitchFamily="34" charset="0"/>
                        <a:ea typeface="Calibri"/>
                        <a:cs typeface="Arial" panose="020B0604020202020204" pitchFamily="34" charset="0"/>
                      </a:endParaRPr>
                    </a:p>
                  </a:txBody>
                  <a:tcPr marL="68580" marR="68580" marT="0" marB="0">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Diagram 6"/>
          <p:cNvGraphicFramePr/>
          <p:nvPr>
            <p:extLst>
              <p:ext uri="{D42A27DB-BD31-4B8C-83A1-F6EECF244321}">
                <p14:modId xmlns:p14="http://schemas.microsoft.com/office/powerpoint/2010/main" val="2470345307"/>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1260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34685" y="6666297"/>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a:t>8</a:t>
            </a:r>
          </a:p>
        </p:txBody>
      </p:sp>
      <p:graphicFrame>
        <p:nvGraphicFramePr>
          <p:cNvPr id="2" name="Table 1"/>
          <p:cNvGraphicFramePr>
            <a:graphicFrameLocks noGrp="1"/>
          </p:cNvGraphicFramePr>
          <p:nvPr>
            <p:extLst>
              <p:ext uri="{D42A27DB-BD31-4B8C-83A1-F6EECF244321}">
                <p14:modId xmlns:p14="http://schemas.microsoft.com/office/powerpoint/2010/main" val="191663390"/>
              </p:ext>
            </p:extLst>
          </p:nvPr>
        </p:nvGraphicFramePr>
        <p:xfrm>
          <a:off x="212929" y="567716"/>
          <a:ext cx="8813737" cy="5565070"/>
        </p:xfrm>
        <a:graphic>
          <a:graphicData uri="http://schemas.openxmlformats.org/drawingml/2006/table">
            <a:tbl>
              <a:tblPr firstRow="1" firstCol="1" bandRow="1"/>
              <a:tblGrid>
                <a:gridCol w="936104"/>
                <a:gridCol w="7877633"/>
              </a:tblGrid>
              <a:tr h="200590">
                <a:tc gridSpan="2">
                  <a:txBody>
                    <a:bodyPr/>
                    <a:lstStyle/>
                    <a:p>
                      <a:pPr algn="ctr">
                        <a:lnSpc>
                          <a:spcPct val="115000"/>
                        </a:lnSpc>
                        <a:spcAft>
                          <a:spcPts val="0"/>
                        </a:spcAft>
                      </a:pPr>
                      <a:r>
                        <a:rPr lang="en-GB" sz="1100" b="1" kern="1200" dirty="0" smtClean="0">
                          <a:solidFill>
                            <a:schemeClr val="bg1"/>
                          </a:solidFill>
                          <a:effectLst/>
                          <a:latin typeface="Arial" panose="020B0604020202020204" pitchFamily="34" charset="0"/>
                          <a:ea typeface="Calibri"/>
                          <a:cs typeface="Arial" panose="020B0604020202020204" pitchFamily="34" charset="0"/>
                        </a:rPr>
                        <a:t>Audit Committee – 23 May </a:t>
                      </a:r>
                      <a:r>
                        <a:rPr lang="en-GB" sz="1100" b="1" dirty="0" smtClean="0">
                          <a:solidFill>
                            <a:schemeClr val="bg1"/>
                          </a:solidFill>
                          <a:effectLst/>
                          <a:latin typeface="Arial"/>
                          <a:ea typeface="Calibri"/>
                        </a:rPr>
                        <a:t>2018</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69">
                <a:tc>
                  <a:txBody>
                    <a:bodyPr/>
                    <a:lstStyle/>
                    <a:p>
                      <a:pPr>
                        <a:lnSpc>
                          <a:spcPct val="115000"/>
                        </a:lnSpc>
                        <a:spcAft>
                          <a:spcPts val="0"/>
                        </a:spcAft>
                      </a:pPr>
                      <a:r>
                        <a:rPr lang="en-GB" sz="1100" b="1" baseline="0" dirty="0" smtClean="0">
                          <a:effectLst/>
                          <a:latin typeface="Arial" panose="020B0604020202020204" pitchFamily="34" charset="0"/>
                          <a:ea typeface="Calibri"/>
                          <a:cs typeface="Arial" panose="020B0604020202020204" pitchFamily="34" charset="0"/>
                        </a:rPr>
                        <a:t>Assurances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The external auditors confirmed that there had been no adjustments identified to the </a:t>
                      </a:r>
                      <a:r>
                        <a:rPr lang="en-GB" sz="1100" b="1" dirty="0" smtClean="0">
                          <a:effectLst/>
                          <a:latin typeface="Arial" panose="020B0604020202020204" pitchFamily="34" charset="0"/>
                          <a:ea typeface="Calibri"/>
                          <a:cs typeface="Arial" panose="020B0604020202020204" pitchFamily="34" charset="0"/>
                        </a:rPr>
                        <a:t>2017/18 Annual Accounts</a:t>
                      </a:r>
                      <a:r>
                        <a:rPr lang="en-GB" sz="1100" dirty="0" smtClean="0">
                          <a:effectLst/>
                          <a:latin typeface="Arial" panose="020B0604020202020204" pitchFamily="34" charset="0"/>
                          <a:ea typeface="Calibri"/>
                          <a:cs typeface="Arial" panose="020B0604020202020204" pitchFamily="34" charset="0"/>
                        </a:rPr>
                        <a:t> during the audit and that they would be providing a “clean” audit report.  The Accounts were recommended to the Board for approval the following day.</a:t>
                      </a:r>
                    </a:p>
                    <a:p>
                      <a:pPr marL="17145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The external auditors also reported on their work on the </a:t>
                      </a:r>
                      <a:r>
                        <a:rPr lang="en-GB" sz="1100" b="1" dirty="0" smtClean="0">
                          <a:effectLst/>
                          <a:latin typeface="Arial" panose="020B0604020202020204" pitchFamily="34" charset="0"/>
                          <a:ea typeface="Calibri"/>
                          <a:cs typeface="Arial" panose="020B0604020202020204" pitchFamily="34" charset="0"/>
                        </a:rPr>
                        <a:t>Quality Accounts.</a:t>
                      </a:r>
                      <a:r>
                        <a:rPr lang="en-GB" sz="1100" dirty="0" smtClean="0">
                          <a:effectLst/>
                          <a:latin typeface="Arial" panose="020B0604020202020204" pitchFamily="34" charset="0"/>
                          <a:ea typeface="Calibri"/>
                          <a:cs typeface="Arial" panose="020B0604020202020204" pitchFamily="34" charset="0"/>
                        </a:rPr>
                        <a:t>  They confirmed that their work identified no exceptions and that they would be providing a “clean” limited assurance report.  They confirmed that the report is “limited” due to the restricted scope of their review.</a:t>
                      </a:r>
                    </a:p>
                    <a:p>
                      <a:pPr marL="17145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The Committee received the </a:t>
                      </a:r>
                      <a:r>
                        <a:rPr lang="en-GB" sz="1100" b="1" dirty="0" smtClean="0">
                          <a:effectLst/>
                          <a:latin typeface="Arial" panose="020B0604020202020204" pitchFamily="34" charset="0"/>
                          <a:ea typeface="Calibri"/>
                          <a:cs typeface="Arial" panose="020B0604020202020204" pitchFamily="34" charset="0"/>
                        </a:rPr>
                        <a:t>Annual Report and Head of Audit Opinion </a:t>
                      </a:r>
                      <a:r>
                        <a:rPr lang="en-GB" sz="1100" dirty="0" smtClean="0">
                          <a:effectLst/>
                          <a:latin typeface="Arial" panose="020B0604020202020204" pitchFamily="34" charset="0"/>
                          <a:ea typeface="Calibri"/>
                          <a:cs typeface="Arial" panose="020B0604020202020204" pitchFamily="34" charset="0"/>
                        </a:rPr>
                        <a:t>from the internal auditors and noted the Significant Assurance Opinion received.</a:t>
                      </a:r>
                    </a:p>
                    <a:p>
                      <a:pPr marL="17145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The Committee received one "limited assurance" </a:t>
                      </a:r>
                      <a:r>
                        <a:rPr lang="en-GB" sz="1100" b="1" dirty="0" smtClean="0">
                          <a:effectLst/>
                          <a:latin typeface="Arial" panose="020B0604020202020204" pitchFamily="34" charset="0"/>
                          <a:ea typeface="Calibri"/>
                          <a:cs typeface="Arial" panose="020B0604020202020204" pitchFamily="34" charset="0"/>
                        </a:rPr>
                        <a:t>report from Internal Audit,</a:t>
                      </a:r>
                      <a:r>
                        <a:rPr lang="en-GB" sz="1100" dirty="0" smtClean="0">
                          <a:effectLst/>
                          <a:latin typeface="Arial" panose="020B0604020202020204" pitchFamily="34" charset="0"/>
                          <a:ea typeface="Calibri"/>
                          <a:cs typeface="Arial" panose="020B0604020202020204" pitchFamily="34" charset="0"/>
                        </a:rPr>
                        <a:t> along with four "significant assurance" reports and four “high assurance reports, covering:</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Mortality review/Learning from deaths</a:t>
                      </a:r>
                      <a:r>
                        <a:rPr lang="en-GB" sz="1100" dirty="0" smtClean="0">
                          <a:effectLst/>
                          <a:latin typeface="Arial" panose="020B0604020202020204" pitchFamily="34" charset="0"/>
                          <a:ea typeface="Calibri"/>
                          <a:cs typeface="Arial" panose="020B0604020202020204" pitchFamily="34" charset="0"/>
                        </a:rPr>
                        <a:t> – Limited assurance (also considered by Quality</a:t>
                      </a:r>
                      <a:r>
                        <a:rPr lang="en-GB" sz="1100" baseline="0" dirty="0" smtClean="0">
                          <a:effectLst/>
                          <a:latin typeface="Arial" panose="020B0604020202020204" pitchFamily="34" charset="0"/>
                          <a:ea typeface="Calibri"/>
                          <a:cs typeface="Arial" panose="020B0604020202020204" pitchFamily="34" charset="0"/>
                        </a:rPr>
                        <a:t> and Safety Committee o</a:t>
                      </a:r>
                      <a:r>
                        <a:rPr lang="en-GB" sz="1100" dirty="0" smtClean="0">
                          <a:effectLst/>
                          <a:latin typeface="Arial" panose="020B0604020202020204" pitchFamily="34" charset="0"/>
                          <a:ea typeface="Calibri"/>
                          <a:cs typeface="Arial" panose="020B0604020202020204" pitchFamily="34" charset="0"/>
                        </a:rPr>
                        <a:t>n 14 June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Clinical system migration project</a:t>
                      </a:r>
                      <a:r>
                        <a:rPr lang="en-GB" sz="1100" dirty="0" smtClean="0">
                          <a:effectLst/>
                          <a:latin typeface="Arial" panose="020B0604020202020204" pitchFamily="34" charset="0"/>
                          <a:ea typeface="Calibri"/>
                          <a:cs typeface="Arial" panose="020B0604020202020204" pitchFamily="34" charset="0"/>
                        </a:rPr>
                        <a:t> – Significant assurance (to be considered by Finance,</a:t>
                      </a:r>
                      <a:r>
                        <a:rPr lang="en-GB" sz="1100" baseline="0" dirty="0" smtClean="0">
                          <a:effectLst/>
                          <a:latin typeface="Arial" panose="020B0604020202020204" pitchFamily="34" charset="0"/>
                          <a:ea typeface="Calibri"/>
                          <a:cs typeface="Arial" panose="020B0604020202020204" pitchFamily="34" charset="0"/>
                        </a:rPr>
                        <a:t> Business and Investment Committee </a:t>
                      </a:r>
                      <a:r>
                        <a:rPr lang="en-GB" sz="1100" dirty="0" smtClean="0">
                          <a:effectLst/>
                          <a:latin typeface="Arial" panose="020B0604020202020204" pitchFamily="34" charset="0"/>
                          <a:ea typeface="Calibri"/>
                          <a:cs typeface="Arial" panose="020B0604020202020204" pitchFamily="34" charset="0"/>
                        </a:rPr>
                        <a:t>on 25 July 2018)</a:t>
                      </a:r>
                    </a:p>
                    <a:p>
                      <a:pPr marL="742950" lvl="1" indent="-285750" algn="just">
                        <a:lnSpc>
                          <a:spcPct val="100000"/>
                        </a:lnSpc>
                        <a:spcAft>
                          <a:spcPts val="0"/>
                        </a:spcAft>
                        <a:buFont typeface="Courier New"/>
                        <a:buChar char="o"/>
                        <a:tabLst>
                          <a:tab pos="914400" algn="l"/>
                        </a:tabLst>
                      </a:pPr>
                      <a:r>
                        <a:rPr lang="en-GB" sz="1100" dirty="0" smtClean="0">
                          <a:effectLst/>
                          <a:latin typeface="Arial" panose="020B0604020202020204" pitchFamily="34" charset="0"/>
                          <a:ea typeface="Calibri"/>
                          <a:cs typeface="Arial" panose="020B0604020202020204" pitchFamily="34" charset="0"/>
                        </a:rPr>
                        <a:t>HR/Payroll – Significant assurance (also considered by Finance,</a:t>
                      </a:r>
                      <a:r>
                        <a:rPr lang="en-GB" sz="1100" baseline="0" dirty="0" smtClean="0">
                          <a:effectLst/>
                          <a:latin typeface="Arial" panose="020B0604020202020204" pitchFamily="34" charset="0"/>
                          <a:ea typeface="Calibri"/>
                          <a:cs typeface="Arial" panose="020B0604020202020204" pitchFamily="34" charset="0"/>
                        </a:rPr>
                        <a:t> Business and Investment Committee </a:t>
                      </a:r>
                      <a:r>
                        <a:rPr lang="en-GB" sz="1100" dirty="0" smtClean="0">
                          <a:effectLst/>
                          <a:latin typeface="Arial" panose="020B0604020202020204" pitchFamily="34" charset="0"/>
                          <a:ea typeface="Calibri"/>
                          <a:cs typeface="Arial" panose="020B0604020202020204" pitchFamily="34" charset="0"/>
                        </a:rPr>
                        <a:t>on 11 June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Medicines management</a:t>
                      </a:r>
                      <a:r>
                        <a:rPr lang="en-GB" sz="1100" dirty="0" smtClean="0">
                          <a:effectLst/>
                          <a:latin typeface="Arial" panose="020B0604020202020204" pitchFamily="34" charset="0"/>
                          <a:ea typeface="Calibri"/>
                          <a:cs typeface="Arial" panose="020B0604020202020204" pitchFamily="34" charset="0"/>
                        </a:rPr>
                        <a:t> – Significant assurance (also considered by Quality and Safety Committee on 14 June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Cyber security</a:t>
                      </a:r>
                      <a:r>
                        <a:rPr lang="en-GB" sz="1100" dirty="0" smtClean="0">
                          <a:effectLst/>
                          <a:latin typeface="Arial" panose="020B0604020202020204" pitchFamily="34" charset="0"/>
                          <a:ea typeface="Calibri"/>
                          <a:cs typeface="Arial" panose="020B0604020202020204" pitchFamily="34" charset="0"/>
                        </a:rPr>
                        <a:t> – Significant assurance (to be considered by Finance, Business and Investment</a:t>
                      </a:r>
                      <a:r>
                        <a:rPr lang="en-GB" sz="1100" baseline="0" dirty="0" smtClean="0">
                          <a:effectLst/>
                          <a:latin typeface="Arial" panose="020B0604020202020204" pitchFamily="34" charset="0"/>
                          <a:ea typeface="Calibri"/>
                          <a:cs typeface="Arial" panose="020B0604020202020204" pitchFamily="34" charset="0"/>
                        </a:rPr>
                        <a:t> Committee o</a:t>
                      </a:r>
                      <a:r>
                        <a:rPr lang="en-GB" sz="1100" dirty="0" smtClean="0">
                          <a:effectLst/>
                          <a:latin typeface="Arial" panose="020B0604020202020204" pitchFamily="34" charset="0"/>
                          <a:ea typeface="Calibri"/>
                          <a:cs typeface="Arial" panose="020B0604020202020204" pitchFamily="34" charset="0"/>
                        </a:rPr>
                        <a:t>n 25 July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Financial systems</a:t>
                      </a:r>
                      <a:r>
                        <a:rPr lang="en-GB" sz="1100" dirty="0" smtClean="0">
                          <a:effectLst/>
                          <a:latin typeface="Arial" panose="020B0604020202020204" pitchFamily="34" charset="0"/>
                          <a:ea typeface="Calibri"/>
                          <a:cs typeface="Arial" panose="020B0604020202020204" pitchFamily="34" charset="0"/>
                        </a:rPr>
                        <a:t> – High assurance (also considered by Finance,</a:t>
                      </a:r>
                      <a:r>
                        <a:rPr lang="en-GB" sz="1100" baseline="0" dirty="0" smtClean="0">
                          <a:effectLst/>
                          <a:latin typeface="Arial" panose="020B0604020202020204" pitchFamily="34" charset="0"/>
                          <a:ea typeface="Calibri"/>
                          <a:cs typeface="Arial" panose="020B0604020202020204" pitchFamily="34" charset="0"/>
                        </a:rPr>
                        <a:t> Business and Investment Committee </a:t>
                      </a:r>
                      <a:r>
                        <a:rPr lang="en-GB" sz="1100" dirty="0" smtClean="0">
                          <a:effectLst/>
                          <a:latin typeface="Arial" panose="020B0604020202020204" pitchFamily="34" charset="0"/>
                          <a:ea typeface="Calibri"/>
                          <a:cs typeface="Arial" panose="020B0604020202020204" pitchFamily="34" charset="0"/>
                        </a:rPr>
                        <a:t>on 11 June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Board assurance framework/Governance</a:t>
                      </a:r>
                      <a:r>
                        <a:rPr lang="en-GB" sz="1100" dirty="0" smtClean="0">
                          <a:effectLst/>
                          <a:latin typeface="Arial" panose="020B0604020202020204" pitchFamily="34" charset="0"/>
                          <a:ea typeface="Calibri"/>
                          <a:cs typeface="Arial" panose="020B0604020202020204" pitchFamily="34" charset="0"/>
                        </a:rPr>
                        <a:t> – High assurance</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Reporting to NHS Improvement</a:t>
                      </a:r>
                      <a:r>
                        <a:rPr lang="en-GB" sz="1100" dirty="0" smtClean="0">
                          <a:effectLst/>
                          <a:latin typeface="Arial" panose="020B0604020202020204" pitchFamily="34" charset="0"/>
                          <a:ea typeface="Calibri"/>
                          <a:cs typeface="Arial" panose="020B0604020202020204" pitchFamily="34" charset="0"/>
                        </a:rPr>
                        <a:t> – High assurance (also considered by Finance,</a:t>
                      </a:r>
                      <a:r>
                        <a:rPr lang="en-GB" sz="1100" baseline="0" dirty="0" smtClean="0">
                          <a:effectLst/>
                          <a:latin typeface="Arial" panose="020B0604020202020204" pitchFamily="34" charset="0"/>
                          <a:ea typeface="Calibri"/>
                          <a:cs typeface="Arial" panose="020B0604020202020204" pitchFamily="34" charset="0"/>
                        </a:rPr>
                        <a:t> Business and Investment Committee </a:t>
                      </a:r>
                      <a:r>
                        <a:rPr lang="en-GB" sz="1100" dirty="0" smtClean="0">
                          <a:effectLst/>
                          <a:latin typeface="Arial" panose="020B0604020202020204" pitchFamily="34" charset="0"/>
                          <a:ea typeface="Calibri"/>
                          <a:cs typeface="Arial" panose="020B0604020202020204" pitchFamily="34" charset="0"/>
                        </a:rPr>
                        <a:t>on 11 June 2018)</a:t>
                      </a:r>
                    </a:p>
                    <a:p>
                      <a:pPr marL="742950" lvl="1" indent="-285750" algn="just">
                        <a:lnSpc>
                          <a:spcPct val="100000"/>
                        </a:lnSpc>
                        <a:spcAft>
                          <a:spcPts val="0"/>
                        </a:spcAft>
                        <a:buFont typeface="Courier New"/>
                        <a:buChar char="o"/>
                        <a:tabLst>
                          <a:tab pos="914400" algn="l"/>
                        </a:tabLst>
                      </a:pPr>
                      <a:r>
                        <a:rPr lang="en-GB" sz="1100" b="1" dirty="0" smtClean="0">
                          <a:effectLst/>
                          <a:latin typeface="Arial" panose="020B0604020202020204" pitchFamily="34" charset="0"/>
                          <a:ea typeface="Calibri"/>
                          <a:cs typeface="Arial" panose="020B0604020202020204" pitchFamily="34" charset="0"/>
                        </a:rPr>
                        <a:t>Key performance indicators</a:t>
                      </a:r>
                      <a:r>
                        <a:rPr lang="en-GB" sz="1100" dirty="0" smtClean="0">
                          <a:effectLst/>
                          <a:latin typeface="Arial" panose="020B0604020202020204" pitchFamily="34" charset="0"/>
                          <a:ea typeface="Calibri"/>
                          <a:cs typeface="Arial" panose="020B0604020202020204" pitchFamily="34" charset="0"/>
                        </a:rPr>
                        <a:t> – High assurance (also considered by Finance, Business and Investment Committee on 11 June 2018 and Quality</a:t>
                      </a:r>
                      <a:r>
                        <a:rPr lang="en-GB" sz="1100" baseline="0" dirty="0" smtClean="0">
                          <a:effectLst/>
                          <a:latin typeface="Arial" panose="020B0604020202020204" pitchFamily="34" charset="0"/>
                          <a:ea typeface="Calibri"/>
                          <a:cs typeface="Arial" panose="020B0604020202020204" pitchFamily="34" charset="0"/>
                        </a:rPr>
                        <a:t> and Safety Committee </a:t>
                      </a:r>
                      <a:r>
                        <a:rPr lang="en-GB" sz="1100" dirty="0" smtClean="0">
                          <a:effectLst/>
                          <a:latin typeface="Arial" panose="020B0604020202020204" pitchFamily="34" charset="0"/>
                          <a:ea typeface="Calibri"/>
                          <a:cs typeface="Arial" panose="020B0604020202020204" pitchFamily="34" charset="0"/>
                        </a:rPr>
                        <a:t>on 14 June 2018)</a:t>
                      </a:r>
                    </a:p>
                    <a:p>
                      <a:pPr marL="171450" lvl="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The Committee agreed the action plan proposed for the limited assurance report and agreed to receive a further report from internal audit during 2018/19.</a:t>
                      </a:r>
                    </a:p>
                    <a:p>
                      <a:pPr marL="171450" indent="-171450" algn="just">
                        <a:lnSpc>
                          <a:spcPct val="100000"/>
                        </a:lnSpc>
                        <a:spcAft>
                          <a:spcPts val="0"/>
                        </a:spcAft>
                        <a:buFont typeface="Arial" panose="020B0604020202020204" pitchFamily="34" charset="0"/>
                        <a:buChar char="•"/>
                      </a:pPr>
                      <a:r>
                        <a:rPr lang="en-GB" sz="1100" dirty="0" smtClean="0">
                          <a:effectLst/>
                          <a:latin typeface="Arial" panose="020B0604020202020204" pitchFamily="34" charset="0"/>
                          <a:ea typeface="Calibri"/>
                          <a:cs typeface="Arial" panose="020B0604020202020204" pitchFamily="34" charset="0"/>
                        </a:rPr>
                        <a:t>Most </a:t>
                      </a:r>
                      <a:r>
                        <a:rPr lang="en-GB" sz="1100" b="1" dirty="0" smtClean="0">
                          <a:effectLst/>
                          <a:latin typeface="Arial" panose="020B0604020202020204" pitchFamily="34" charset="0"/>
                          <a:ea typeface="Calibri"/>
                          <a:cs typeface="Arial" panose="020B0604020202020204" pitchFamily="34" charset="0"/>
                        </a:rPr>
                        <a:t>Internal Audit actions</a:t>
                      </a:r>
                      <a:r>
                        <a:rPr lang="en-GB" sz="1100" dirty="0" smtClean="0">
                          <a:effectLst/>
                          <a:latin typeface="Arial" panose="020B0604020202020204" pitchFamily="34" charset="0"/>
                          <a:ea typeface="Calibri"/>
                          <a:cs typeface="Arial" panose="020B0604020202020204" pitchFamily="34" charset="0"/>
                        </a:rPr>
                        <a:t> arising from internal audit reports were being progressed in accordance with agreed timescales and, where not, there were good reasons for delay.</a:t>
                      </a:r>
                    </a:p>
                    <a:p>
                      <a:pPr marL="342900" lvl="0" indent="-342900" algn="just">
                        <a:lnSpc>
                          <a:spcPct val="100000"/>
                        </a:lnSpc>
                        <a:spcAft>
                          <a:spcPts val="0"/>
                        </a:spcAft>
                        <a:buFont typeface="Symbol"/>
                        <a:buChar char=""/>
                      </a:pPr>
                      <a:endParaRPr lang="en-GB" sz="1100" dirty="0" smtClean="0">
                        <a:solidFill>
                          <a:srgbClr val="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Diagram 6"/>
          <p:cNvGraphicFramePr/>
          <p:nvPr>
            <p:extLst>
              <p:ext uri="{D42A27DB-BD31-4B8C-83A1-F6EECF244321}">
                <p14:modId xmlns:p14="http://schemas.microsoft.com/office/powerpoint/2010/main" val="2137583060"/>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9880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bwMode="auto">
          <a:xfrm>
            <a:off x="8834685" y="6666297"/>
            <a:ext cx="346617" cy="246221"/>
          </a:xfrm>
          <a:prstGeom prst="rect">
            <a:avLst/>
          </a:prstGeom>
          <a:solidFill>
            <a:schemeClr val="bg1"/>
          </a:solidFill>
          <a:ln>
            <a:noFill/>
          </a:ln>
          <a:effectLst/>
        </p:spPr>
        <p:txBody>
          <a:bodyPr wrap="square" rtlCol="0">
            <a:spAutoFit/>
          </a:bodyPr>
          <a:lstStyle/>
          <a:p>
            <a:pPr eaLnBrk="1" hangingPunct="1">
              <a:spcBef>
                <a:spcPct val="50000"/>
              </a:spcBef>
            </a:pPr>
            <a:r>
              <a:rPr lang="en-GB" sz="1000" b="1" dirty="0" smtClean="0"/>
              <a:t>9</a:t>
            </a:r>
            <a:endParaRPr lang="en-GB" sz="1000" b="1" dirty="0"/>
          </a:p>
        </p:txBody>
      </p:sp>
      <p:graphicFrame>
        <p:nvGraphicFramePr>
          <p:cNvPr id="2" name="Table 1"/>
          <p:cNvGraphicFramePr>
            <a:graphicFrameLocks noGrp="1"/>
          </p:cNvGraphicFramePr>
          <p:nvPr>
            <p:extLst>
              <p:ext uri="{D42A27DB-BD31-4B8C-83A1-F6EECF244321}">
                <p14:modId xmlns:p14="http://schemas.microsoft.com/office/powerpoint/2010/main" val="3273664175"/>
              </p:ext>
            </p:extLst>
          </p:nvPr>
        </p:nvGraphicFramePr>
        <p:xfrm>
          <a:off x="212929" y="567716"/>
          <a:ext cx="8813737" cy="2069776"/>
        </p:xfrm>
        <a:graphic>
          <a:graphicData uri="http://schemas.openxmlformats.org/drawingml/2006/table">
            <a:tbl>
              <a:tblPr firstRow="1" firstCol="1" bandRow="1"/>
              <a:tblGrid>
                <a:gridCol w="936104"/>
                <a:gridCol w="7877633"/>
              </a:tblGrid>
              <a:tr h="200590">
                <a:tc gridSpan="2">
                  <a:txBody>
                    <a:bodyPr/>
                    <a:lstStyle/>
                    <a:p>
                      <a:pPr algn="ctr">
                        <a:lnSpc>
                          <a:spcPct val="115000"/>
                        </a:lnSpc>
                        <a:spcAft>
                          <a:spcPts val="0"/>
                        </a:spcAft>
                      </a:pPr>
                      <a:r>
                        <a:rPr lang="en-GB" sz="1100" b="1" kern="1200" dirty="0" smtClean="0">
                          <a:solidFill>
                            <a:schemeClr val="bg1"/>
                          </a:solidFill>
                          <a:effectLst/>
                          <a:latin typeface="Arial" panose="020B0604020202020204" pitchFamily="34" charset="0"/>
                          <a:ea typeface="Calibri"/>
                          <a:cs typeface="Arial" panose="020B0604020202020204" pitchFamily="34" charset="0"/>
                        </a:rPr>
                        <a:t>Audit Committee – continued</a:t>
                      </a:r>
                      <a:endParaRPr lang="en-GB" sz="1100" b="1" kern="1200"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E"/>
                    </a:solidFill>
                  </a:tcPr>
                </a:tc>
                <a:tc hMerge="1">
                  <a:txBody>
                    <a:bodyPr/>
                    <a:lstStyle/>
                    <a:p>
                      <a:pPr marL="171450" marR="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GB" sz="10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431">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Other Assurances </a:t>
                      </a:r>
                    </a:p>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baseline="0" dirty="0" smtClean="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smtClean="0">
                          <a:effectLst/>
                          <a:latin typeface="Arial"/>
                          <a:ea typeface="Calibri"/>
                          <a:cs typeface="Times New Roman"/>
                        </a:rPr>
                        <a:t>Assurances were also received in relation to: </a:t>
                      </a:r>
                      <a:endParaRPr lang="en-GB" sz="1050" dirty="0" smtClean="0">
                        <a:effectLst/>
                        <a:latin typeface="+mn-lt"/>
                        <a:ea typeface="Calibri"/>
                        <a:cs typeface="Times New Roman"/>
                      </a:endParaRPr>
                    </a:p>
                    <a:p>
                      <a:pPr marL="171450" lvl="0" indent="-171450" algn="just">
                        <a:spcAft>
                          <a:spcPts val="0"/>
                        </a:spcAft>
                        <a:buFont typeface="Arial" panose="020B0604020202020204" pitchFamily="34" charset="0"/>
                        <a:buChar char="•"/>
                      </a:pPr>
                      <a:r>
                        <a:rPr lang="en-GB" sz="1100" dirty="0" smtClean="0">
                          <a:effectLst/>
                          <a:latin typeface="Arial"/>
                          <a:ea typeface="Times New Roman"/>
                        </a:rPr>
                        <a:t>The work of the </a:t>
                      </a:r>
                      <a:r>
                        <a:rPr lang="en-GB" sz="1100" b="1" dirty="0" smtClean="0">
                          <a:effectLst/>
                          <a:latin typeface="Arial"/>
                          <a:ea typeface="Times New Roman"/>
                        </a:rPr>
                        <a:t>Freedom to Speak Up Guardian</a:t>
                      </a:r>
                      <a:r>
                        <a:rPr lang="en-GB" sz="1100" dirty="0" smtClean="0">
                          <a:effectLst/>
                          <a:latin typeface="Arial"/>
                          <a:ea typeface="Times New Roman"/>
                        </a:rPr>
                        <a:t> (from the FTSUG annual report).</a:t>
                      </a:r>
                      <a:endParaRPr lang="en-GB" sz="1100" dirty="0" smtClean="0">
                        <a:effectLst/>
                        <a:latin typeface="Times New Roman"/>
                        <a:ea typeface="Times New Roman"/>
                      </a:endParaRPr>
                    </a:p>
                    <a:p>
                      <a:pPr marL="171450" lvl="0" indent="-171450" algn="just">
                        <a:spcAft>
                          <a:spcPts val="0"/>
                        </a:spcAft>
                        <a:buFont typeface="Arial" panose="020B0604020202020204" pitchFamily="34" charset="0"/>
                        <a:buChar char="•"/>
                      </a:pPr>
                      <a:r>
                        <a:rPr lang="en-GB" sz="1100" b="1" dirty="0" smtClean="0">
                          <a:effectLst/>
                          <a:latin typeface="Arial"/>
                          <a:ea typeface="Times New Roman"/>
                        </a:rPr>
                        <a:t>Data assurance</a:t>
                      </a:r>
                      <a:r>
                        <a:rPr lang="en-GB" sz="1100" dirty="0" smtClean="0">
                          <a:effectLst/>
                          <a:latin typeface="Arial"/>
                          <a:ea typeface="Times New Roman"/>
                        </a:rPr>
                        <a:t>, from the internal BDCFT annual report.</a:t>
                      </a:r>
                      <a:endParaRPr lang="en-GB" sz="1100" dirty="0" smtClean="0">
                        <a:effectLst/>
                        <a:latin typeface="Times New Roman"/>
                        <a:ea typeface="Times New Roman"/>
                      </a:endParaRPr>
                    </a:p>
                    <a:p>
                      <a:pPr marL="171450" lvl="0" indent="-171450" algn="just">
                        <a:spcAft>
                          <a:spcPts val="0"/>
                        </a:spcAft>
                        <a:buFont typeface="Arial" panose="020B0604020202020204" pitchFamily="34" charset="0"/>
                        <a:buChar char="•"/>
                      </a:pPr>
                      <a:r>
                        <a:rPr lang="en-GB" sz="1100" b="1" dirty="0" smtClean="0">
                          <a:effectLst/>
                          <a:latin typeface="Arial"/>
                          <a:ea typeface="Times New Roman"/>
                        </a:rPr>
                        <a:t>Local Counter Fraud activity</a:t>
                      </a:r>
                      <a:r>
                        <a:rPr lang="en-GB" sz="1100" dirty="0" smtClean="0">
                          <a:effectLst/>
                          <a:latin typeface="Arial"/>
                          <a:ea typeface="Times New Roman"/>
                        </a:rPr>
                        <a:t>, including the successful prosecution of a former member of staff found to be working elsewhere whilst claiming sick pay from the Trust.</a:t>
                      </a:r>
                      <a:endParaRPr lang="en-GB" sz="1100" dirty="0" smtClean="0">
                        <a:effectLst/>
                        <a:latin typeface="Times New Roman"/>
                        <a:ea typeface="Times New Roman"/>
                      </a:endParaRPr>
                    </a:p>
                    <a:p>
                      <a:pPr marL="171450" lvl="0" indent="-171450" algn="just">
                        <a:spcAft>
                          <a:spcPts val="0"/>
                        </a:spcAft>
                        <a:buFont typeface="Arial" panose="020B0604020202020204" pitchFamily="34" charset="0"/>
                        <a:buChar char="•"/>
                      </a:pPr>
                      <a:r>
                        <a:rPr lang="en-GB" sz="1100" dirty="0" smtClean="0">
                          <a:effectLst/>
                          <a:latin typeface="Arial"/>
                          <a:ea typeface="Times New Roman"/>
                        </a:rPr>
                        <a:t>Losses and special payments - no significant untoward items.</a:t>
                      </a:r>
                      <a:endParaRPr lang="en-GB" sz="1100" dirty="0" smtClean="0">
                        <a:effectLst/>
                        <a:latin typeface="Times New Roman"/>
                        <a:ea typeface="Times New Roman"/>
                      </a:endParaRPr>
                    </a:p>
                    <a:p>
                      <a:pPr marL="171450" lvl="0" indent="-171450" algn="just">
                        <a:spcAft>
                          <a:spcPts val="0"/>
                        </a:spcAft>
                        <a:buFont typeface="Arial" panose="020B0604020202020204" pitchFamily="34" charset="0"/>
                        <a:buChar char="•"/>
                      </a:pPr>
                      <a:r>
                        <a:rPr lang="en-GB" sz="1100" dirty="0" smtClean="0">
                          <a:effectLst/>
                          <a:latin typeface="Arial"/>
                          <a:ea typeface="Times New Roman"/>
                        </a:rPr>
                        <a:t>Waiver of standing orders – these are only used where necessary and in accordance with Standing Financial Instructions (SFIs).</a:t>
                      </a:r>
                    </a:p>
                    <a:p>
                      <a:pPr marL="0" lvl="0" indent="0" algn="just">
                        <a:spcAft>
                          <a:spcPts val="0"/>
                        </a:spcAft>
                        <a:buFont typeface="Symbol"/>
                        <a:buNone/>
                      </a:pP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406">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smtClean="0">
                          <a:effectLst/>
                          <a:latin typeface="Arial" panose="020B0604020202020204" pitchFamily="34" charset="0"/>
                          <a:ea typeface="Calibri"/>
                          <a:cs typeface="Arial" panose="020B0604020202020204" pitchFamily="34" charset="0"/>
                        </a:rPr>
                        <a:t>Exceptions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No exceptions were identified nor carried forward.</a:t>
                      </a:r>
                    </a:p>
                    <a:p>
                      <a:pPr marL="0" marR="0" indent="0" algn="just" defTabSz="9237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Diagram 6"/>
          <p:cNvGraphicFramePr/>
          <p:nvPr>
            <p:extLst>
              <p:ext uri="{D42A27DB-BD31-4B8C-83A1-F6EECF244321}">
                <p14:modId xmlns:p14="http://schemas.microsoft.com/office/powerpoint/2010/main" val="2917989842"/>
              </p:ext>
            </p:extLst>
          </p:nvPr>
        </p:nvGraphicFramePr>
        <p:xfrm>
          <a:off x="107933" y="118792"/>
          <a:ext cx="7700400" cy="366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337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a:solidFill>
            <a:schemeClr val="tx1"/>
          </a:solidFill>
        </a:ln>
        <a:effectLst/>
      </a:spPr>
      <a:bodyPr wrap="square">
        <a:spAutoFit/>
      </a:bodyPr>
      <a:lstStyle>
        <a:defPPr eaLnBrk="1" hangingPunct="1">
          <a:spcBef>
            <a:spcPct val="50000"/>
          </a:spcBef>
          <a:defRPr sz="1100" b="1"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40571</TotalTime>
  <Words>2825</Words>
  <Application>Microsoft Office PowerPoint</Application>
  <PresentationFormat>Custom</PresentationFormat>
  <Paragraphs>368</Paragraphs>
  <Slides>15</Slides>
  <Notes>4</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15</vt:i4>
      </vt:variant>
    </vt:vector>
  </HeadingPairs>
  <TitlesOfParts>
    <vt:vector size="17" baseType="lpstr">
      <vt:lpstr>Office Theme</vt:lpstr>
      <vt:lpstr>\\raptor\Data1\Groups\finance\2018-19 Reporting\Monitor Board Reports 1819.xlsx!Board_1!R13C1:R27C9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Hethershaw</dc:creator>
  <cp:lastModifiedBy>Stella Jackson</cp:lastModifiedBy>
  <cp:revision>3491</cp:revision>
  <cp:lastPrinted>2017-02-02T14:55:29Z</cp:lastPrinted>
  <dcterms:created xsi:type="dcterms:W3CDTF">2014-09-29T13:30:32Z</dcterms:created>
  <dcterms:modified xsi:type="dcterms:W3CDTF">2018-07-05T14:08:41Z</dcterms:modified>
</cp:coreProperties>
</file>